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2" r:id="rId1"/>
  </p:sldMasterIdLst>
  <p:sldIdLst>
    <p:sldId id="272" r:id="rId2"/>
    <p:sldId id="256" r:id="rId3"/>
    <p:sldId id="257" r:id="rId4"/>
    <p:sldId id="260" r:id="rId5"/>
    <p:sldId id="259" r:id="rId6"/>
    <p:sldId id="262" r:id="rId7"/>
    <p:sldId id="27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erasmusbasvuru.ua.gov.tr/" TargetMode="External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9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svg"/><Relationship Id="rId1" Type="http://schemas.openxmlformats.org/officeDocument/2006/relationships/image" Target="../media/image22.png"/><Relationship Id="rId4" Type="http://schemas.openxmlformats.org/officeDocument/2006/relationships/image" Target="../media/image28.sv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hyperlink" Target="https://erasmusbasvuru.ua.gov.tr/" TargetMode="External"/><Relationship Id="rId1" Type="http://schemas.openxmlformats.org/officeDocument/2006/relationships/image" Target="../media/image1.jpe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28.svg"/><Relationship Id="rId2" Type="http://schemas.openxmlformats.org/officeDocument/2006/relationships/image" Target="../media/image18.svg"/><Relationship Id="rId1" Type="http://schemas.openxmlformats.org/officeDocument/2006/relationships/image" Target="../media/image15.png"/><Relationship Id="rId6" Type="http://schemas.openxmlformats.org/officeDocument/2006/relationships/image" Target="../media/image22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26.svg"/><Relationship Id="rId4" Type="http://schemas.openxmlformats.org/officeDocument/2006/relationships/image" Target="../media/image20.svg"/><Relationship Id="rId9" Type="http://schemas.openxmlformats.org/officeDocument/2006/relationships/image" Target="../media/image1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1.svg"/><Relationship Id="rId1" Type="http://schemas.openxmlformats.org/officeDocument/2006/relationships/image" Target="../media/image22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FFF528-F5CD-4E35-8AE3-2254922E92CB}" type="doc">
      <dgm:prSet loTypeId="urn:microsoft.com/office/officeart/2005/8/layout/vProcess5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ADEE190-414B-49A7-8985-3569E0E939D5}">
      <dgm:prSet custT="1"/>
      <dgm:spPr/>
      <dgm:t>
        <a:bodyPr/>
        <a:lstStyle/>
        <a:p>
          <a:r>
            <a:rPr lang="tr-TR" sz="1600" dirty="0"/>
            <a:t>Öğrenci hareketliliği ilanları için yılda 2 kez ilana çıkılır. </a:t>
          </a:r>
          <a:endParaRPr lang="en-US" sz="1600" dirty="0"/>
        </a:p>
      </dgm:t>
    </dgm:pt>
    <dgm:pt modelId="{D1E5BEF2-1D97-4E19-B4B2-EE250C536CB5}" type="parTrans" cxnId="{78036B22-CFD8-4999-8829-AFA9E8FBB76C}">
      <dgm:prSet/>
      <dgm:spPr/>
      <dgm:t>
        <a:bodyPr/>
        <a:lstStyle/>
        <a:p>
          <a:endParaRPr lang="en-US"/>
        </a:p>
      </dgm:t>
    </dgm:pt>
    <dgm:pt modelId="{0B60AC90-6BF3-4492-AB20-C8032F7D3100}" type="sibTrans" cxnId="{78036B22-CFD8-4999-8829-AFA9E8FBB76C}">
      <dgm:prSet/>
      <dgm:spPr/>
      <dgm:t>
        <a:bodyPr/>
        <a:lstStyle/>
        <a:p>
          <a:endParaRPr lang="en-US"/>
        </a:p>
      </dgm:t>
    </dgm:pt>
    <dgm:pt modelId="{74B2107D-51AC-4826-850B-5B88A6AA938B}">
      <dgm:prSet custT="1"/>
      <dgm:spPr/>
      <dgm:t>
        <a:bodyPr/>
        <a:lstStyle/>
        <a:p>
          <a:r>
            <a:rPr lang="tr-TR" sz="1500" dirty="0"/>
            <a:t>İlan metni Kasım ve Nisan aylarında Üniversitemiz Erasmus Koordinatörlüğü web sayfasında ve  üniversitemiz ana sayfasında </a:t>
          </a:r>
          <a:r>
            <a:rPr lang="tr-TR" sz="1500" dirty="0" smtClean="0"/>
            <a:t>yayımlanır. Başvuruların başlangıç ve bitiş süreleri ilanda belirtilir. </a:t>
          </a:r>
          <a:endParaRPr lang="en-US" sz="1500" dirty="0"/>
        </a:p>
      </dgm:t>
    </dgm:pt>
    <dgm:pt modelId="{49439DB9-A5EF-4201-8676-F1247C22607F}" type="parTrans" cxnId="{B96BF841-11AF-4F5B-8FA0-A11E58EEB34B}">
      <dgm:prSet/>
      <dgm:spPr/>
      <dgm:t>
        <a:bodyPr/>
        <a:lstStyle/>
        <a:p>
          <a:endParaRPr lang="en-US"/>
        </a:p>
      </dgm:t>
    </dgm:pt>
    <dgm:pt modelId="{64B84AE6-B095-48F1-9980-A53E9D131628}" type="sibTrans" cxnId="{B96BF841-11AF-4F5B-8FA0-A11E58EEB34B}">
      <dgm:prSet/>
      <dgm:spPr/>
      <dgm:t>
        <a:bodyPr/>
        <a:lstStyle/>
        <a:p>
          <a:endParaRPr lang="en-US"/>
        </a:p>
      </dgm:t>
    </dgm:pt>
    <dgm:pt modelId="{75AA3C09-6601-4C75-A187-E1FE5C5766DC}">
      <dgm:prSet custT="1"/>
      <dgm:spPr/>
      <dgm:t>
        <a:bodyPr/>
        <a:lstStyle/>
        <a:p>
          <a:pPr algn="just"/>
          <a:r>
            <a:rPr lang="tr-TR" sz="1400" dirty="0" smtClean="0"/>
            <a:t>Başvurular online olarak </a:t>
          </a:r>
          <a:r>
            <a:rPr lang="tr-TR" sz="1400" b="1" dirty="0" smtClean="0">
              <a:solidFill>
                <a:schemeClr val="tx1"/>
              </a:solidFill>
              <a:hlinkClick xmlns:r="http://schemas.openxmlformats.org/officeDocument/2006/relationships" r:id="rId1"/>
            </a:rPr>
            <a:t>https://erasmusbasvuru.ua.gov.tr</a:t>
          </a:r>
          <a:r>
            <a:rPr lang="tr-TR" sz="1400" b="1" dirty="0" smtClean="0">
              <a:solidFill>
                <a:schemeClr val="tx1"/>
              </a:solidFill>
            </a:rPr>
            <a:t> </a:t>
          </a:r>
          <a:r>
            <a:rPr lang="tr-TR" sz="1400" dirty="0" smtClean="0"/>
            <a:t>platformuna  e-devlet üzerinden giriş sağlanarak yapılır.</a:t>
          </a:r>
          <a:endParaRPr lang="en-US" sz="1400" dirty="0"/>
        </a:p>
      </dgm:t>
    </dgm:pt>
    <dgm:pt modelId="{04B5EECD-EA5C-474F-B4E9-DF0D07108F67}" type="parTrans" cxnId="{FA34CFEA-BE50-4C1B-A256-E23FB880B715}">
      <dgm:prSet/>
      <dgm:spPr/>
      <dgm:t>
        <a:bodyPr/>
        <a:lstStyle/>
        <a:p>
          <a:endParaRPr lang="en-US"/>
        </a:p>
      </dgm:t>
    </dgm:pt>
    <dgm:pt modelId="{8154C5DC-E784-48FA-B8D1-C00ECEB7BDB8}" type="sibTrans" cxnId="{FA34CFEA-BE50-4C1B-A256-E23FB880B715}">
      <dgm:prSet/>
      <dgm:spPr/>
      <dgm:t>
        <a:bodyPr/>
        <a:lstStyle/>
        <a:p>
          <a:endParaRPr lang="en-US"/>
        </a:p>
      </dgm:t>
    </dgm:pt>
    <dgm:pt modelId="{BCFB5A3F-5A77-46C6-A2BD-20CBBAFCA0F9}">
      <dgm:prSet/>
      <dgm:spPr/>
      <dgm:t>
        <a:bodyPr/>
        <a:lstStyle/>
        <a:p>
          <a:r>
            <a:rPr lang="tr-TR" dirty="0"/>
            <a:t>Öğrencilere başvuru bitimini takiben İngilizce Yabancı dil seviyelerini  </a:t>
          </a:r>
          <a:r>
            <a:rPr lang="tr-TR" dirty="0" smtClean="0"/>
            <a:t>ölçmek amacıyla </a:t>
          </a:r>
          <a:r>
            <a:rPr lang="tr-TR" dirty="0"/>
            <a:t>Yabancı Diller Yüksek  Okulumuz sınav uygulaması yapılır.</a:t>
          </a:r>
          <a:endParaRPr lang="en-US" dirty="0"/>
        </a:p>
      </dgm:t>
    </dgm:pt>
    <dgm:pt modelId="{A695049C-140C-4428-A7B6-7237CCDCE7B7}" type="parTrans" cxnId="{DE0DF6F6-E6B3-4796-90A2-2D2236DD6546}">
      <dgm:prSet/>
      <dgm:spPr/>
      <dgm:t>
        <a:bodyPr/>
        <a:lstStyle/>
        <a:p>
          <a:endParaRPr lang="en-US"/>
        </a:p>
      </dgm:t>
    </dgm:pt>
    <dgm:pt modelId="{2A461578-330F-4036-846C-B74F398B1CB9}" type="sibTrans" cxnId="{DE0DF6F6-E6B3-4796-90A2-2D2236DD6546}">
      <dgm:prSet/>
      <dgm:spPr/>
      <dgm:t>
        <a:bodyPr/>
        <a:lstStyle/>
        <a:p>
          <a:endParaRPr lang="en-US"/>
        </a:p>
      </dgm:t>
    </dgm:pt>
    <dgm:pt modelId="{EB21A2F9-8B2F-4C7E-8CCE-E93AEB3B732E}">
      <dgm:prSet/>
      <dgm:spPr/>
      <dgm:t>
        <a:bodyPr/>
        <a:lstStyle/>
        <a:p>
          <a:r>
            <a:rPr lang="tr-TR" dirty="0"/>
            <a:t>Sınav tarihi ve yeri </a:t>
          </a:r>
          <a:r>
            <a:rPr lang="tr-TR" dirty="0" err="1"/>
            <a:t>Erasmus</a:t>
          </a:r>
          <a:r>
            <a:rPr lang="tr-TR" dirty="0"/>
            <a:t> Koordinatörlüğü tarafından öğrencilere </a:t>
          </a:r>
          <a:r>
            <a:rPr lang="tr-TR" dirty="0" smtClean="0"/>
            <a:t>duyurulur.</a:t>
          </a:r>
          <a:endParaRPr lang="en-US" dirty="0"/>
        </a:p>
      </dgm:t>
    </dgm:pt>
    <dgm:pt modelId="{1D923378-2DC1-4DCC-AB73-9B8ED96BAF31}" type="parTrans" cxnId="{CD6FD806-1E27-4E06-8EE4-1C145305EA01}">
      <dgm:prSet/>
      <dgm:spPr/>
      <dgm:t>
        <a:bodyPr/>
        <a:lstStyle/>
        <a:p>
          <a:endParaRPr lang="en-US"/>
        </a:p>
      </dgm:t>
    </dgm:pt>
    <dgm:pt modelId="{038C8F7F-6B11-4CEE-A851-C9233AE4F95A}" type="sibTrans" cxnId="{CD6FD806-1E27-4E06-8EE4-1C145305EA01}">
      <dgm:prSet/>
      <dgm:spPr/>
      <dgm:t>
        <a:bodyPr/>
        <a:lstStyle/>
        <a:p>
          <a:endParaRPr lang="en-US"/>
        </a:p>
      </dgm:t>
    </dgm:pt>
    <dgm:pt modelId="{8C0E5EEA-AB6C-4E11-AC57-2495415F9464}" type="pres">
      <dgm:prSet presAssocID="{ADFFF528-F5CD-4E35-8AE3-2254922E92C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B5F2C6C8-8A67-47F7-AF0E-CD695BEAE04E}" type="pres">
      <dgm:prSet presAssocID="{ADFFF528-F5CD-4E35-8AE3-2254922E92CB}" presName="dummyMaxCanvas" presStyleCnt="0">
        <dgm:presLayoutVars/>
      </dgm:prSet>
      <dgm:spPr/>
    </dgm:pt>
    <dgm:pt modelId="{2B29FFC8-CF6D-4386-BE9D-8F6DB66494F8}" type="pres">
      <dgm:prSet presAssocID="{ADFFF528-F5CD-4E35-8AE3-2254922E92CB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8747D98-3502-492E-A776-0D9EE3EC95E1}" type="pres">
      <dgm:prSet presAssocID="{ADFFF528-F5CD-4E35-8AE3-2254922E92CB}" presName="FiveNodes_2" presStyleLbl="node1" presStyleIdx="1" presStyleCnt="5" custScaleY="14690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5230188-6E70-4962-AEA7-DF84B3E89980}" type="pres">
      <dgm:prSet presAssocID="{ADFFF528-F5CD-4E35-8AE3-2254922E92CB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97645B6-2AC0-4246-B210-350DD005B065}" type="pres">
      <dgm:prSet presAssocID="{ADFFF528-F5CD-4E35-8AE3-2254922E92CB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DE061DC-AABA-44E8-A5F4-796DDBA1AAAA}" type="pres">
      <dgm:prSet presAssocID="{ADFFF528-F5CD-4E35-8AE3-2254922E92CB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C992621-6ACB-4F51-AB57-6922B2F5C5F3}" type="pres">
      <dgm:prSet presAssocID="{ADFFF528-F5CD-4E35-8AE3-2254922E92CB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7482AE-97DC-4EC6-97F0-0F541CF26118}" type="pres">
      <dgm:prSet presAssocID="{ADFFF528-F5CD-4E35-8AE3-2254922E92CB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B382FCC-1BD0-46C2-A8FC-8A6D8F876999}" type="pres">
      <dgm:prSet presAssocID="{ADFFF528-F5CD-4E35-8AE3-2254922E92CB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8B799C-C475-4356-8585-6BE9340BF3F6}" type="pres">
      <dgm:prSet presAssocID="{ADFFF528-F5CD-4E35-8AE3-2254922E92CB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48AB1B6-A03D-4F8F-93D9-36D47B14BE31}" type="pres">
      <dgm:prSet presAssocID="{ADFFF528-F5CD-4E35-8AE3-2254922E92CB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12121C3-1782-4010-98CC-84D01B48FC41}" type="pres">
      <dgm:prSet presAssocID="{ADFFF528-F5CD-4E35-8AE3-2254922E92CB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C37D854-ECCD-4ADD-998D-9524676086E9}" type="pres">
      <dgm:prSet presAssocID="{ADFFF528-F5CD-4E35-8AE3-2254922E92CB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2AC2D18-86C7-4EF8-81CE-8C3987ECC2C6}" type="pres">
      <dgm:prSet presAssocID="{ADFFF528-F5CD-4E35-8AE3-2254922E92CB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EC2AA2D-EC4C-4F45-9ACD-FBB775AA72D9}" type="pres">
      <dgm:prSet presAssocID="{ADFFF528-F5CD-4E35-8AE3-2254922E92CB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82AB28-2580-41F4-A346-BBB81EE36456}" type="presOf" srcId="{75AA3C09-6601-4C75-A187-E1FE5C5766DC}" destId="{05230188-6E70-4962-AEA7-DF84B3E89980}" srcOrd="0" destOrd="0" presId="urn:microsoft.com/office/officeart/2005/8/layout/vProcess5"/>
    <dgm:cxn modelId="{FA34CFEA-BE50-4C1B-A256-E23FB880B715}" srcId="{ADFFF528-F5CD-4E35-8AE3-2254922E92CB}" destId="{75AA3C09-6601-4C75-A187-E1FE5C5766DC}" srcOrd="2" destOrd="0" parTransId="{04B5EECD-EA5C-474F-B4E9-DF0D07108F67}" sibTransId="{8154C5DC-E784-48FA-B8D1-C00ECEB7BDB8}"/>
    <dgm:cxn modelId="{DE0DF6F6-E6B3-4796-90A2-2D2236DD6546}" srcId="{ADFFF528-F5CD-4E35-8AE3-2254922E92CB}" destId="{BCFB5A3F-5A77-46C6-A2BD-20CBBAFCA0F9}" srcOrd="3" destOrd="0" parTransId="{A695049C-140C-4428-A7B6-7237CCDCE7B7}" sibTransId="{2A461578-330F-4036-846C-B74F398B1CB9}"/>
    <dgm:cxn modelId="{EBBF4ECF-5D27-4A2D-B029-83CA3D6F4015}" type="presOf" srcId="{ADFFF528-F5CD-4E35-8AE3-2254922E92CB}" destId="{8C0E5EEA-AB6C-4E11-AC57-2495415F9464}" srcOrd="0" destOrd="0" presId="urn:microsoft.com/office/officeart/2005/8/layout/vProcess5"/>
    <dgm:cxn modelId="{76CF007F-798D-4131-9E7F-41CB725D125E}" type="presOf" srcId="{DADEE190-414B-49A7-8985-3569E0E939D5}" destId="{2B29FFC8-CF6D-4386-BE9D-8F6DB66494F8}" srcOrd="0" destOrd="0" presId="urn:microsoft.com/office/officeart/2005/8/layout/vProcess5"/>
    <dgm:cxn modelId="{CD6FD806-1E27-4E06-8EE4-1C145305EA01}" srcId="{ADFFF528-F5CD-4E35-8AE3-2254922E92CB}" destId="{EB21A2F9-8B2F-4C7E-8CCE-E93AEB3B732E}" srcOrd="4" destOrd="0" parTransId="{1D923378-2DC1-4DCC-AB73-9B8ED96BAF31}" sibTransId="{038C8F7F-6B11-4CEE-A851-C9233AE4F95A}"/>
    <dgm:cxn modelId="{51F4765C-04B6-41F4-9ABA-76ACC3F71BEE}" type="presOf" srcId="{DADEE190-414B-49A7-8985-3569E0E939D5}" destId="{B48AB1B6-A03D-4F8F-93D9-36D47B14BE31}" srcOrd="1" destOrd="0" presId="urn:microsoft.com/office/officeart/2005/8/layout/vProcess5"/>
    <dgm:cxn modelId="{F99BFD2A-1B5A-47F0-8621-F05A052AF052}" type="presOf" srcId="{8154C5DC-E784-48FA-B8D1-C00ECEB7BDB8}" destId="{6B382FCC-1BD0-46C2-A8FC-8A6D8F876999}" srcOrd="0" destOrd="0" presId="urn:microsoft.com/office/officeart/2005/8/layout/vProcess5"/>
    <dgm:cxn modelId="{387CEEE6-BE2D-4065-A73E-F257865112E0}" type="presOf" srcId="{0B60AC90-6BF3-4492-AB20-C8032F7D3100}" destId="{4C992621-6ACB-4F51-AB57-6922B2F5C5F3}" srcOrd="0" destOrd="0" presId="urn:microsoft.com/office/officeart/2005/8/layout/vProcess5"/>
    <dgm:cxn modelId="{25F39B7D-C33D-45E3-AD72-405A374B0735}" type="presOf" srcId="{74B2107D-51AC-4826-850B-5B88A6AA938B}" destId="{C12121C3-1782-4010-98CC-84D01B48FC41}" srcOrd="1" destOrd="0" presId="urn:microsoft.com/office/officeart/2005/8/layout/vProcess5"/>
    <dgm:cxn modelId="{C9CC0708-8C0D-4289-9E0D-AA3FF7C58159}" type="presOf" srcId="{EB21A2F9-8B2F-4C7E-8CCE-E93AEB3B732E}" destId="{1DE061DC-AABA-44E8-A5F4-796DDBA1AAAA}" srcOrd="0" destOrd="0" presId="urn:microsoft.com/office/officeart/2005/8/layout/vProcess5"/>
    <dgm:cxn modelId="{B96BF841-11AF-4F5B-8FA0-A11E58EEB34B}" srcId="{ADFFF528-F5CD-4E35-8AE3-2254922E92CB}" destId="{74B2107D-51AC-4826-850B-5B88A6AA938B}" srcOrd="1" destOrd="0" parTransId="{49439DB9-A5EF-4201-8676-F1247C22607F}" sibTransId="{64B84AE6-B095-48F1-9980-A53E9D131628}"/>
    <dgm:cxn modelId="{51A165BA-B2F9-4206-BADB-0F90EF42616A}" type="presOf" srcId="{BCFB5A3F-5A77-46C6-A2BD-20CBBAFCA0F9}" destId="{697645B6-2AC0-4246-B210-350DD005B065}" srcOrd="0" destOrd="0" presId="urn:microsoft.com/office/officeart/2005/8/layout/vProcess5"/>
    <dgm:cxn modelId="{D135441D-EBF1-4A04-9D18-B4D29BBE5FAF}" type="presOf" srcId="{2A461578-330F-4036-846C-B74F398B1CB9}" destId="{E18B799C-C475-4356-8585-6BE9340BF3F6}" srcOrd="0" destOrd="0" presId="urn:microsoft.com/office/officeart/2005/8/layout/vProcess5"/>
    <dgm:cxn modelId="{ED81EB70-CF4B-46C0-8347-58D7D3ABC74C}" type="presOf" srcId="{74B2107D-51AC-4826-850B-5B88A6AA938B}" destId="{38747D98-3502-492E-A776-0D9EE3EC95E1}" srcOrd="0" destOrd="0" presId="urn:microsoft.com/office/officeart/2005/8/layout/vProcess5"/>
    <dgm:cxn modelId="{F1AAE811-67FD-45C2-8BD9-2FCEAC4C50BE}" type="presOf" srcId="{75AA3C09-6601-4C75-A187-E1FE5C5766DC}" destId="{EC37D854-ECCD-4ADD-998D-9524676086E9}" srcOrd="1" destOrd="0" presId="urn:microsoft.com/office/officeart/2005/8/layout/vProcess5"/>
    <dgm:cxn modelId="{87673EB0-10BD-4172-B503-989721703F1C}" type="presOf" srcId="{BCFB5A3F-5A77-46C6-A2BD-20CBBAFCA0F9}" destId="{02AC2D18-86C7-4EF8-81CE-8C3987ECC2C6}" srcOrd="1" destOrd="0" presId="urn:microsoft.com/office/officeart/2005/8/layout/vProcess5"/>
    <dgm:cxn modelId="{78036B22-CFD8-4999-8829-AFA9E8FBB76C}" srcId="{ADFFF528-F5CD-4E35-8AE3-2254922E92CB}" destId="{DADEE190-414B-49A7-8985-3569E0E939D5}" srcOrd="0" destOrd="0" parTransId="{D1E5BEF2-1D97-4E19-B4B2-EE250C536CB5}" sibTransId="{0B60AC90-6BF3-4492-AB20-C8032F7D3100}"/>
    <dgm:cxn modelId="{198A16C7-EE70-481D-86EA-4C96489A4BDB}" type="presOf" srcId="{EB21A2F9-8B2F-4C7E-8CCE-E93AEB3B732E}" destId="{EEC2AA2D-EC4C-4F45-9ACD-FBB775AA72D9}" srcOrd="1" destOrd="0" presId="urn:microsoft.com/office/officeart/2005/8/layout/vProcess5"/>
    <dgm:cxn modelId="{7748A1A3-AEFD-4AE6-9F5B-2219FA4BC768}" type="presOf" srcId="{64B84AE6-B095-48F1-9980-A53E9D131628}" destId="{E17482AE-97DC-4EC6-97F0-0F541CF26118}" srcOrd="0" destOrd="0" presId="urn:microsoft.com/office/officeart/2005/8/layout/vProcess5"/>
    <dgm:cxn modelId="{12FBFB03-F52D-4271-80A8-3285E11F6CF6}" type="presParOf" srcId="{8C0E5EEA-AB6C-4E11-AC57-2495415F9464}" destId="{B5F2C6C8-8A67-47F7-AF0E-CD695BEAE04E}" srcOrd="0" destOrd="0" presId="urn:microsoft.com/office/officeart/2005/8/layout/vProcess5"/>
    <dgm:cxn modelId="{46E32C31-F2D5-41A5-85BA-26B2454E9AFA}" type="presParOf" srcId="{8C0E5EEA-AB6C-4E11-AC57-2495415F9464}" destId="{2B29FFC8-CF6D-4386-BE9D-8F6DB66494F8}" srcOrd="1" destOrd="0" presId="urn:microsoft.com/office/officeart/2005/8/layout/vProcess5"/>
    <dgm:cxn modelId="{4B1F67C6-19F4-42B2-8A7F-A015EC312222}" type="presParOf" srcId="{8C0E5EEA-AB6C-4E11-AC57-2495415F9464}" destId="{38747D98-3502-492E-A776-0D9EE3EC95E1}" srcOrd="2" destOrd="0" presId="urn:microsoft.com/office/officeart/2005/8/layout/vProcess5"/>
    <dgm:cxn modelId="{0F8D1537-0B0D-4F3A-8DE2-E64AC48A89CE}" type="presParOf" srcId="{8C0E5EEA-AB6C-4E11-AC57-2495415F9464}" destId="{05230188-6E70-4962-AEA7-DF84B3E89980}" srcOrd="3" destOrd="0" presId="urn:microsoft.com/office/officeart/2005/8/layout/vProcess5"/>
    <dgm:cxn modelId="{324008FC-8454-4F7E-8A79-E15C8A665D79}" type="presParOf" srcId="{8C0E5EEA-AB6C-4E11-AC57-2495415F9464}" destId="{697645B6-2AC0-4246-B210-350DD005B065}" srcOrd="4" destOrd="0" presId="urn:microsoft.com/office/officeart/2005/8/layout/vProcess5"/>
    <dgm:cxn modelId="{8A0DB2CE-CD75-4390-BC90-B6AFA6B67F22}" type="presParOf" srcId="{8C0E5EEA-AB6C-4E11-AC57-2495415F9464}" destId="{1DE061DC-AABA-44E8-A5F4-796DDBA1AAAA}" srcOrd="5" destOrd="0" presId="urn:microsoft.com/office/officeart/2005/8/layout/vProcess5"/>
    <dgm:cxn modelId="{D759E499-A106-4509-8E1A-BD833993B816}" type="presParOf" srcId="{8C0E5EEA-AB6C-4E11-AC57-2495415F9464}" destId="{4C992621-6ACB-4F51-AB57-6922B2F5C5F3}" srcOrd="6" destOrd="0" presId="urn:microsoft.com/office/officeart/2005/8/layout/vProcess5"/>
    <dgm:cxn modelId="{99C21CBD-F868-4660-8FB2-ECA610F81624}" type="presParOf" srcId="{8C0E5EEA-AB6C-4E11-AC57-2495415F9464}" destId="{E17482AE-97DC-4EC6-97F0-0F541CF26118}" srcOrd="7" destOrd="0" presId="urn:microsoft.com/office/officeart/2005/8/layout/vProcess5"/>
    <dgm:cxn modelId="{F71616B0-2B25-4AA8-9A44-41ED0A634DC4}" type="presParOf" srcId="{8C0E5EEA-AB6C-4E11-AC57-2495415F9464}" destId="{6B382FCC-1BD0-46C2-A8FC-8A6D8F876999}" srcOrd="8" destOrd="0" presId="urn:microsoft.com/office/officeart/2005/8/layout/vProcess5"/>
    <dgm:cxn modelId="{5012765F-B86B-4D03-BF2F-3E98FC4370CE}" type="presParOf" srcId="{8C0E5EEA-AB6C-4E11-AC57-2495415F9464}" destId="{E18B799C-C475-4356-8585-6BE9340BF3F6}" srcOrd="9" destOrd="0" presId="urn:microsoft.com/office/officeart/2005/8/layout/vProcess5"/>
    <dgm:cxn modelId="{5C03FB02-6EF1-4387-97A0-3DAC9680AD01}" type="presParOf" srcId="{8C0E5EEA-AB6C-4E11-AC57-2495415F9464}" destId="{B48AB1B6-A03D-4F8F-93D9-36D47B14BE31}" srcOrd="10" destOrd="0" presId="urn:microsoft.com/office/officeart/2005/8/layout/vProcess5"/>
    <dgm:cxn modelId="{26CEF394-84D3-4126-8353-00FF58CD0AC1}" type="presParOf" srcId="{8C0E5EEA-AB6C-4E11-AC57-2495415F9464}" destId="{C12121C3-1782-4010-98CC-84D01B48FC41}" srcOrd="11" destOrd="0" presId="urn:microsoft.com/office/officeart/2005/8/layout/vProcess5"/>
    <dgm:cxn modelId="{F0D7DA49-813C-4D5B-BF58-FE9FD3661398}" type="presParOf" srcId="{8C0E5EEA-AB6C-4E11-AC57-2495415F9464}" destId="{EC37D854-ECCD-4ADD-998D-9524676086E9}" srcOrd="12" destOrd="0" presId="urn:microsoft.com/office/officeart/2005/8/layout/vProcess5"/>
    <dgm:cxn modelId="{6BA5C8B7-D90F-41EB-B645-2471657CB551}" type="presParOf" srcId="{8C0E5EEA-AB6C-4E11-AC57-2495415F9464}" destId="{02AC2D18-86C7-4EF8-81CE-8C3987ECC2C6}" srcOrd="13" destOrd="0" presId="urn:microsoft.com/office/officeart/2005/8/layout/vProcess5"/>
    <dgm:cxn modelId="{D6DA4B4D-EBE1-4DA6-AC76-DB041AE55DFB}" type="presParOf" srcId="{8C0E5EEA-AB6C-4E11-AC57-2495415F9464}" destId="{EEC2AA2D-EC4C-4F45-9ACD-FBB775AA72D9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964CA23-C684-495A-A01B-B9B100727BC6}" type="doc">
      <dgm:prSet loTypeId="urn:microsoft.com/office/officeart/2016/7/layout/RepeatingBendingProcessNew" loCatId="process" qsTypeId="urn:microsoft.com/office/officeart/2005/8/quickstyle/3d3" qsCatId="3D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94D0831-8729-431C-9529-2213FFCBF1C4}">
      <dgm:prSet/>
      <dgm:spPr/>
      <dgm:t>
        <a:bodyPr/>
        <a:lstStyle/>
        <a:p>
          <a:r>
            <a:rPr lang="tr-TR"/>
            <a:t>Başvuru sistemi tarafından öğrencilerin kimlik bilgileri  ve not ortalamalarını otomatik olarak çekilir.</a:t>
          </a:r>
          <a:endParaRPr lang="en-US"/>
        </a:p>
      </dgm:t>
    </dgm:pt>
    <dgm:pt modelId="{198460BB-4285-4074-80F3-79AB9E17E5C6}" type="parTrans" cxnId="{D191267F-BB5E-42F9-8D92-7F39153B031F}">
      <dgm:prSet/>
      <dgm:spPr/>
      <dgm:t>
        <a:bodyPr/>
        <a:lstStyle/>
        <a:p>
          <a:endParaRPr lang="en-US"/>
        </a:p>
      </dgm:t>
    </dgm:pt>
    <dgm:pt modelId="{1FEAF9FA-AA44-46C9-A915-F5EFE073AB04}" type="sibTrans" cxnId="{D191267F-BB5E-42F9-8D92-7F39153B031F}">
      <dgm:prSet/>
      <dgm:spPr/>
      <dgm:t>
        <a:bodyPr/>
        <a:lstStyle/>
        <a:p>
          <a:endParaRPr lang="en-US"/>
        </a:p>
      </dgm:t>
    </dgm:pt>
    <dgm:pt modelId="{055AAE03-25E4-472E-B3B1-31A3E93A8FC4}">
      <dgm:prSet/>
      <dgm:spPr/>
      <dgm:t>
        <a:bodyPr/>
        <a:lstStyle/>
        <a:p>
          <a:r>
            <a:rPr lang="tr-TR" dirty="0" err="1">
              <a:latin typeface="+mj-lt"/>
            </a:rPr>
            <a:t>Önlisans</a:t>
          </a:r>
          <a:r>
            <a:rPr lang="tr-TR" dirty="0">
              <a:latin typeface="+mj-lt"/>
            </a:rPr>
            <a:t>/lisans öğrencilerinin programa başvuru yapabilmesi için en az 2,20/4, yüksek lisans ve doktora öğrencilerinin ise 2,50/4 not ortalamasına sahip olması gerekir.</a:t>
          </a:r>
          <a:endParaRPr lang="en-US" dirty="0">
            <a:latin typeface="+mj-lt"/>
          </a:endParaRPr>
        </a:p>
      </dgm:t>
    </dgm:pt>
    <dgm:pt modelId="{A7DA1D07-E56C-42FF-88A0-6EC2B0529976}" type="parTrans" cxnId="{93C0EE7B-97ED-4FA7-BEA5-0080A56C90F2}">
      <dgm:prSet/>
      <dgm:spPr/>
      <dgm:t>
        <a:bodyPr/>
        <a:lstStyle/>
        <a:p>
          <a:endParaRPr lang="en-US"/>
        </a:p>
      </dgm:t>
    </dgm:pt>
    <dgm:pt modelId="{93F7E0C7-71C5-4A1C-A3CF-EFC86F3C5350}" type="sibTrans" cxnId="{93C0EE7B-97ED-4FA7-BEA5-0080A56C90F2}">
      <dgm:prSet/>
      <dgm:spPr/>
      <dgm:t>
        <a:bodyPr/>
        <a:lstStyle/>
        <a:p>
          <a:endParaRPr lang="en-US"/>
        </a:p>
      </dgm:t>
    </dgm:pt>
    <dgm:pt modelId="{CE3E7A79-93DC-457A-B1E5-82D8C352E286}">
      <dgm:prSet/>
      <dgm:spPr/>
      <dgm:t>
        <a:bodyPr/>
        <a:lstStyle/>
        <a:p>
          <a:r>
            <a:rPr lang="tr-TR"/>
            <a:t>Not ortalaması şartını taşımayan öğrenciler programa başvuru yapamaz.</a:t>
          </a:r>
          <a:endParaRPr lang="en-US"/>
        </a:p>
      </dgm:t>
    </dgm:pt>
    <dgm:pt modelId="{0B5E6C9D-9E5F-4AD8-A60E-031EFB3C4CF6}" type="parTrans" cxnId="{219C4070-79CC-4E3D-824C-4946F51C845D}">
      <dgm:prSet/>
      <dgm:spPr/>
      <dgm:t>
        <a:bodyPr/>
        <a:lstStyle/>
        <a:p>
          <a:endParaRPr lang="en-US"/>
        </a:p>
      </dgm:t>
    </dgm:pt>
    <dgm:pt modelId="{CFA2BD66-35FF-4CD9-AE1F-F88D76E50146}" type="sibTrans" cxnId="{219C4070-79CC-4E3D-824C-4946F51C845D}">
      <dgm:prSet/>
      <dgm:spPr/>
      <dgm:t>
        <a:bodyPr/>
        <a:lstStyle/>
        <a:p>
          <a:endParaRPr lang="en-US"/>
        </a:p>
      </dgm:t>
    </dgm:pt>
    <dgm:pt modelId="{3239BA76-F397-444C-9E50-832B3AC6BF5E}">
      <dgm:prSet/>
      <dgm:spPr/>
      <dgm:t>
        <a:bodyPr/>
        <a:lstStyle/>
        <a:p>
          <a:r>
            <a:rPr lang="tr-TR"/>
            <a:t>Başvuru esnasında öğrencilerin program kapsamında öğrenim görmeyi tercih edecekleri üniversitelerin bilgisi sistem tarafından otomatik olarak listelenir.</a:t>
          </a:r>
          <a:endParaRPr lang="en-US"/>
        </a:p>
      </dgm:t>
    </dgm:pt>
    <dgm:pt modelId="{D9F983C2-BF3A-4DC0-A25A-350CF7A96078}" type="parTrans" cxnId="{A8B8EF1C-D056-4264-BCA8-DAC3F1B9E7C7}">
      <dgm:prSet/>
      <dgm:spPr/>
      <dgm:t>
        <a:bodyPr/>
        <a:lstStyle/>
        <a:p>
          <a:endParaRPr lang="en-US"/>
        </a:p>
      </dgm:t>
    </dgm:pt>
    <dgm:pt modelId="{4ABA7B8F-457D-4571-9596-BA36BCC980B1}" type="sibTrans" cxnId="{A8B8EF1C-D056-4264-BCA8-DAC3F1B9E7C7}">
      <dgm:prSet/>
      <dgm:spPr/>
      <dgm:t>
        <a:bodyPr/>
        <a:lstStyle/>
        <a:p>
          <a:endParaRPr lang="en-US"/>
        </a:p>
      </dgm:t>
    </dgm:pt>
    <dgm:pt modelId="{D0DC39B8-CB43-4FF9-A9C3-B43304C0F6BC}">
      <dgm:prSet/>
      <dgm:spPr/>
      <dgm:t>
        <a:bodyPr/>
        <a:lstStyle/>
        <a:p>
          <a:r>
            <a:rPr lang="tr-TR"/>
            <a:t>Öğrenciler en fazla 3 tercih yapabilir</a:t>
          </a:r>
          <a:endParaRPr lang="en-US"/>
        </a:p>
      </dgm:t>
    </dgm:pt>
    <dgm:pt modelId="{282986D8-817F-4B2A-8E12-C89552981A1B}" type="parTrans" cxnId="{819DB89A-4310-495F-8DC9-1F3C70F73A33}">
      <dgm:prSet/>
      <dgm:spPr/>
      <dgm:t>
        <a:bodyPr/>
        <a:lstStyle/>
        <a:p>
          <a:endParaRPr lang="en-US"/>
        </a:p>
      </dgm:t>
    </dgm:pt>
    <dgm:pt modelId="{3A91D0E7-85A6-4C5E-99FA-8AE68F8E0A0A}" type="sibTrans" cxnId="{819DB89A-4310-495F-8DC9-1F3C70F73A33}">
      <dgm:prSet/>
      <dgm:spPr/>
      <dgm:t>
        <a:bodyPr/>
        <a:lstStyle/>
        <a:p>
          <a:endParaRPr lang="en-US"/>
        </a:p>
      </dgm:t>
    </dgm:pt>
    <dgm:pt modelId="{9C4EFE41-6D0B-4B56-865A-3E9AE74CC478}">
      <dgm:prSet/>
      <dgm:spPr/>
      <dgm:t>
        <a:bodyPr/>
        <a:lstStyle/>
        <a:p>
          <a:r>
            <a:rPr lang="tr-TR"/>
            <a:t>Erasmus programında ikili anlaşmalar bölümler arası anlaşma şeklinde yapılmaktadır.</a:t>
          </a:r>
          <a:endParaRPr lang="en-US"/>
        </a:p>
      </dgm:t>
    </dgm:pt>
    <dgm:pt modelId="{8256387C-CC26-4B71-A48A-8A17CB17923D}" type="parTrans" cxnId="{E30E19BD-17FC-4079-9355-5687FB59D81A}">
      <dgm:prSet/>
      <dgm:spPr/>
      <dgm:t>
        <a:bodyPr/>
        <a:lstStyle/>
        <a:p>
          <a:endParaRPr lang="en-US"/>
        </a:p>
      </dgm:t>
    </dgm:pt>
    <dgm:pt modelId="{95994B8F-48FE-4026-9892-88E39F5945BB}" type="sibTrans" cxnId="{E30E19BD-17FC-4079-9355-5687FB59D81A}">
      <dgm:prSet/>
      <dgm:spPr/>
      <dgm:t>
        <a:bodyPr/>
        <a:lstStyle/>
        <a:p>
          <a:endParaRPr lang="en-US"/>
        </a:p>
      </dgm:t>
    </dgm:pt>
    <dgm:pt modelId="{9941888E-F914-45C1-80CB-D5EEE2F6956E}">
      <dgm:prSet/>
      <dgm:spPr/>
      <dgm:t>
        <a:bodyPr/>
        <a:lstStyle/>
        <a:p>
          <a:r>
            <a:rPr lang="tr-TR"/>
            <a:t>Aday öğrencilerin üniversitemizde öğrenim gördüğü bölümler ikili anlaşmaya sahip değilse, bu bölüm öğrencileri programdan yararlanamaz.</a:t>
          </a:r>
          <a:endParaRPr lang="en-US"/>
        </a:p>
      </dgm:t>
    </dgm:pt>
    <dgm:pt modelId="{1ACD78E9-37EE-4CF9-9F74-2DBB3CF1C967}" type="parTrans" cxnId="{0AD91163-F051-4C09-B208-A8BD67184333}">
      <dgm:prSet/>
      <dgm:spPr/>
      <dgm:t>
        <a:bodyPr/>
        <a:lstStyle/>
        <a:p>
          <a:endParaRPr lang="en-US"/>
        </a:p>
      </dgm:t>
    </dgm:pt>
    <dgm:pt modelId="{0345635B-3226-46DF-85AB-28C62EE0164D}" type="sibTrans" cxnId="{0AD91163-F051-4C09-B208-A8BD67184333}">
      <dgm:prSet/>
      <dgm:spPr/>
      <dgm:t>
        <a:bodyPr/>
        <a:lstStyle/>
        <a:p>
          <a:endParaRPr lang="en-US"/>
        </a:p>
      </dgm:t>
    </dgm:pt>
    <dgm:pt modelId="{3A6A6331-0DA6-4B2F-9E21-28FE72C105CC}">
      <dgm:prSet/>
      <dgm:spPr/>
      <dgm:t>
        <a:bodyPr/>
        <a:lstStyle/>
        <a:p>
          <a:r>
            <a:rPr lang="tr-TR"/>
            <a:t>Tercih ekranında seçebileceği kurum bilgisi bulunmayan öğrenciler programa başvuramazlar</a:t>
          </a:r>
          <a:endParaRPr lang="en-US"/>
        </a:p>
      </dgm:t>
    </dgm:pt>
    <dgm:pt modelId="{6A4EB537-8425-4969-A81F-F8F48B0A6518}" type="parTrans" cxnId="{849EF6C3-1E13-4452-AB01-CB1940D40F74}">
      <dgm:prSet/>
      <dgm:spPr/>
      <dgm:t>
        <a:bodyPr/>
        <a:lstStyle/>
        <a:p>
          <a:endParaRPr lang="en-US"/>
        </a:p>
      </dgm:t>
    </dgm:pt>
    <dgm:pt modelId="{D2360F93-0552-4A78-9ADB-4994DA6384A7}" type="sibTrans" cxnId="{849EF6C3-1E13-4452-AB01-CB1940D40F74}">
      <dgm:prSet/>
      <dgm:spPr/>
      <dgm:t>
        <a:bodyPr/>
        <a:lstStyle/>
        <a:p>
          <a:endParaRPr lang="en-US"/>
        </a:p>
      </dgm:t>
    </dgm:pt>
    <dgm:pt modelId="{F2BB390B-1393-42D0-92FE-4CF1664943FF}" type="pres">
      <dgm:prSet presAssocID="{8964CA23-C684-495A-A01B-B9B100727BC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3CE3E8E3-E740-4EE6-B0E0-4EC83BFD7A09}" type="pres">
      <dgm:prSet presAssocID="{D94D0831-8729-431C-9529-2213FFCBF1C4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C5198690-D0BC-4995-85FC-AE41B372BBC2}" type="pres">
      <dgm:prSet presAssocID="{1FEAF9FA-AA44-46C9-A915-F5EFE073AB04}" presName="sibTrans" presStyleLbl="sibTrans1D1" presStyleIdx="0" presStyleCnt="7"/>
      <dgm:spPr/>
      <dgm:t>
        <a:bodyPr/>
        <a:lstStyle/>
        <a:p>
          <a:endParaRPr lang="tr-TR"/>
        </a:p>
      </dgm:t>
    </dgm:pt>
    <dgm:pt modelId="{8046C50F-AA8A-404A-A004-CFB4C787794A}" type="pres">
      <dgm:prSet presAssocID="{1FEAF9FA-AA44-46C9-A915-F5EFE073AB04}" presName="connectorText" presStyleLbl="sibTrans1D1" presStyleIdx="0" presStyleCnt="7"/>
      <dgm:spPr/>
      <dgm:t>
        <a:bodyPr/>
        <a:lstStyle/>
        <a:p>
          <a:endParaRPr lang="tr-TR"/>
        </a:p>
      </dgm:t>
    </dgm:pt>
    <dgm:pt modelId="{F4506C16-5400-495C-8B2D-84FF22542BE2}" type="pres">
      <dgm:prSet presAssocID="{055AAE03-25E4-472E-B3B1-31A3E93A8FC4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FB59728-C310-45F3-AC89-DA2322A5F947}" type="pres">
      <dgm:prSet presAssocID="{93F7E0C7-71C5-4A1C-A3CF-EFC86F3C5350}" presName="sibTrans" presStyleLbl="sibTrans1D1" presStyleIdx="1" presStyleCnt="7"/>
      <dgm:spPr/>
      <dgm:t>
        <a:bodyPr/>
        <a:lstStyle/>
        <a:p>
          <a:endParaRPr lang="tr-TR"/>
        </a:p>
      </dgm:t>
    </dgm:pt>
    <dgm:pt modelId="{F57F999F-F59E-4377-91E1-74BCC4163264}" type="pres">
      <dgm:prSet presAssocID="{93F7E0C7-71C5-4A1C-A3CF-EFC86F3C5350}" presName="connectorText" presStyleLbl="sibTrans1D1" presStyleIdx="1" presStyleCnt="7"/>
      <dgm:spPr/>
      <dgm:t>
        <a:bodyPr/>
        <a:lstStyle/>
        <a:p>
          <a:endParaRPr lang="tr-TR"/>
        </a:p>
      </dgm:t>
    </dgm:pt>
    <dgm:pt modelId="{115694AA-F496-4EB5-8320-DD597F7A4D2E}" type="pres">
      <dgm:prSet presAssocID="{CE3E7A79-93DC-457A-B1E5-82D8C352E286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5A512C7-1638-4899-853D-E117ABFB94E9}" type="pres">
      <dgm:prSet presAssocID="{CFA2BD66-35FF-4CD9-AE1F-F88D76E50146}" presName="sibTrans" presStyleLbl="sibTrans1D1" presStyleIdx="2" presStyleCnt="7"/>
      <dgm:spPr/>
      <dgm:t>
        <a:bodyPr/>
        <a:lstStyle/>
        <a:p>
          <a:endParaRPr lang="tr-TR"/>
        </a:p>
      </dgm:t>
    </dgm:pt>
    <dgm:pt modelId="{ADD0C8A0-1C33-470E-AE6B-7F97A6DBD498}" type="pres">
      <dgm:prSet presAssocID="{CFA2BD66-35FF-4CD9-AE1F-F88D76E50146}" presName="connectorText" presStyleLbl="sibTrans1D1" presStyleIdx="2" presStyleCnt="7"/>
      <dgm:spPr/>
      <dgm:t>
        <a:bodyPr/>
        <a:lstStyle/>
        <a:p>
          <a:endParaRPr lang="tr-TR"/>
        </a:p>
      </dgm:t>
    </dgm:pt>
    <dgm:pt modelId="{09ED9CEE-5DB0-48E4-BF11-119792BBBF43}" type="pres">
      <dgm:prSet presAssocID="{3239BA76-F397-444C-9E50-832B3AC6BF5E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28450FF-1AB3-4D36-98EC-C16C02F803A0}" type="pres">
      <dgm:prSet presAssocID="{4ABA7B8F-457D-4571-9596-BA36BCC980B1}" presName="sibTrans" presStyleLbl="sibTrans1D1" presStyleIdx="3" presStyleCnt="7"/>
      <dgm:spPr/>
      <dgm:t>
        <a:bodyPr/>
        <a:lstStyle/>
        <a:p>
          <a:endParaRPr lang="tr-TR"/>
        </a:p>
      </dgm:t>
    </dgm:pt>
    <dgm:pt modelId="{D612E8A7-3B98-4933-9386-11DED51825E9}" type="pres">
      <dgm:prSet presAssocID="{4ABA7B8F-457D-4571-9596-BA36BCC980B1}" presName="connectorText" presStyleLbl="sibTrans1D1" presStyleIdx="3" presStyleCnt="7"/>
      <dgm:spPr/>
      <dgm:t>
        <a:bodyPr/>
        <a:lstStyle/>
        <a:p>
          <a:endParaRPr lang="tr-TR"/>
        </a:p>
      </dgm:t>
    </dgm:pt>
    <dgm:pt modelId="{63B86033-1889-4D5C-A99C-973922BAF044}" type="pres">
      <dgm:prSet presAssocID="{D0DC39B8-CB43-4FF9-A9C3-B43304C0F6BC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156E3A5-C591-44CC-806F-2166A71C2A42}" type="pres">
      <dgm:prSet presAssocID="{3A91D0E7-85A6-4C5E-99FA-8AE68F8E0A0A}" presName="sibTrans" presStyleLbl="sibTrans1D1" presStyleIdx="4" presStyleCnt="7"/>
      <dgm:spPr/>
      <dgm:t>
        <a:bodyPr/>
        <a:lstStyle/>
        <a:p>
          <a:endParaRPr lang="tr-TR"/>
        </a:p>
      </dgm:t>
    </dgm:pt>
    <dgm:pt modelId="{830DD27F-C2E8-4E31-A38E-AB34E1871063}" type="pres">
      <dgm:prSet presAssocID="{3A91D0E7-85A6-4C5E-99FA-8AE68F8E0A0A}" presName="connectorText" presStyleLbl="sibTrans1D1" presStyleIdx="4" presStyleCnt="7"/>
      <dgm:spPr/>
      <dgm:t>
        <a:bodyPr/>
        <a:lstStyle/>
        <a:p>
          <a:endParaRPr lang="tr-TR"/>
        </a:p>
      </dgm:t>
    </dgm:pt>
    <dgm:pt modelId="{06B5C479-B13B-4243-84F0-E68E641646C8}" type="pres">
      <dgm:prSet presAssocID="{9C4EFE41-6D0B-4B56-865A-3E9AE74CC47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442B123-781B-49AB-B89C-D1D2F3E7FAE2}" type="pres">
      <dgm:prSet presAssocID="{95994B8F-48FE-4026-9892-88E39F5945BB}" presName="sibTrans" presStyleLbl="sibTrans1D1" presStyleIdx="5" presStyleCnt="7"/>
      <dgm:spPr/>
      <dgm:t>
        <a:bodyPr/>
        <a:lstStyle/>
        <a:p>
          <a:endParaRPr lang="tr-TR"/>
        </a:p>
      </dgm:t>
    </dgm:pt>
    <dgm:pt modelId="{3E774698-95CA-4196-8E2A-F92D3849C892}" type="pres">
      <dgm:prSet presAssocID="{95994B8F-48FE-4026-9892-88E39F5945BB}" presName="connectorText" presStyleLbl="sibTrans1D1" presStyleIdx="5" presStyleCnt="7"/>
      <dgm:spPr/>
      <dgm:t>
        <a:bodyPr/>
        <a:lstStyle/>
        <a:p>
          <a:endParaRPr lang="tr-TR"/>
        </a:p>
      </dgm:t>
    </dgm:pt>
    <dgm:pt modelId="{46DBA6A5-3B18-4192-870E-979A093AD2C9}" type="pres">
      <dgm:prSet presAssocID="{9941888E-F914-45C1-80CB-D5EEE2F6956E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AB846ED-40CF-4DCC-8864-183D35E745EB}" type="pres">
      <dgm:prSet presAssocID="{0345635B-3226-46DF-85AB-28C62EE0164D}" presName="sibTrans" presStyleLbl="sibTrans1D1" presStyleIdx="6" presStyleCnt="7"/>
      <dgm:spPr/>
      <dgm:t>
        <a:bodyPr/>
        <a:lstStyle/>
        <a:p>
          <a:endParaRPr lang="tr-TR"/>
        </a:p>
      </dgm:t>
    </dgm:pt>
    <dgm:pt modelId="{7F7C078D-C780-45D3-9BFE-9E30090EF095}" type="pres">
      <dgm:prSet presAssocID="{0345635B-3226-46DF-85AB-28C62EE0164D}" presName="connectorText" presStyleLbl="sibTrans1D1" presStyleIdx="6" presStyleCnt="7"/>
      <dgm:spPr/>
      <dgm:t>
        <a:bodyPr/>
        <a:lstStyle/>
        <a:p>
          <a:endParaRPr lang="tr-TR"/>
        </a:p>
      </dgm:t>
    </dgm:pt>
    <dgm:pt modelId="{123F0CC5-16ED-4F3B-AB32-92F575FED1DE}" type="pres">
      <dgm:prSet presAssocID="{3A6A6331-0DA6-4B2F-9E21-28FE72C105CC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8E2DC4A-CA84-40B8-96F2-7F10553E834B}" type="presOf" srcId="{0345635B-3226-46DF-85AB-28C62EE0164D}" destId="{7F7C078D-C780-45D3-9BFE-9E30090EF095}" srcOrd="1" destOrd="0" presId="urn:microsoft.com/office/officeart/2016/7/layout/RepeatingBendingProcessNew"/>
    <dgm:cxn modelId="{0AD91163-F051-4C09-B208-A8BD67184333}" srcId="{8964CA23-C684-495A-A01B-B9B100727BC6}" destId="{9941888E-F914-45C1-80CB-D5EEE2F6956E}" srcOrd="6" destOrd="0" parTransId="{1ACD78E9-37EE-4CF9-9F74-2DBB3CF1C967}" sibTransId="{0345635B-3226-46DF-85AB-28C62EE0164D}"/>
    <dgm:cxn modelId="{610C7A1F-15CC-4A5D-993E-86E16C64FFD2}" type="presOf" srcId="{055AAE03-25E4-472E-B3B1-31A3E93A8FC4}" destId="{F4506C16-5400-495C-8B2D-84FF22542BE2}" srcOrd="0" destOrd="0" presId="urn:microsoft.com/office/officeart/2016/7/layout/RepeatingBendingProcessNew"/>
    <dgm:cxn modelId="{93C0EE7B-97ED-4FA7-BEA5-0080A56C90F2}" srcId="{8964CA23-C684-495A-A01B-B9B100727BC6}" destId="{055AAE03-25E4-472E-B3B1-31A3E93A8FC4}" srcOrd="1" destOrd="0" parTransId="{A7DA1D07-E56C-42FF-88A0-6EC2B0529976}" sibTransId="{93F7E0C7-71C5-4A1C-A3CF-EFC86F3C5350}"/>
    <dgm:cxn modelId="{A8B8EF1C-D056-4264-BCA8-DAC3F1B9E7C7}" srcId="{8964CA23-C684-495A-A01B-B9B100727BC6}" destId="{3239BA76-F397-444C-9E50-832B3AC6BF5E}" srcOrd="3" destOrd="0" parTransId="{D9F983C2-BF3A-4DC0-A25A-350CF7A96078}" sibTransId="{4ABA7B8F-457D-4571-9596-BA36BCC980B1}"/>
    <dgm:cxn modelId="{A19E4F96-1F36-467E-916D-DCC11E77B11B}" type="presOf" srcId="{93F7E0C7-71C5-4A1C-A3CF-EFC86F3C5350}" destId="{F57F999F-F59E-4377-91E1-74BCC4163264}" srcOrd="1" destOrd="0" presId="urn:microsoft.com/office/officeart/2016/7/layout/RepeatingBendingProcessNew"/>
    <dgm:cxn modelId="{231B0520-C338-4F6C-8ABF-AAC5F21B3E91}" type="presOf" srcId="{3A91D0E7-85A6-4C5E-99FA-8AE68F8E0A0A}" destId="{830DD27F-C2E8-4E31-A38E-AB34E1871063}" srcOrd="1" destOrd="0" presId="urn:microsoft.com/office/officeart/2016/7/layout/RepeatingBendingProcessNew"/>
    <dgm:cxn modelId="{849EF6C3-1E13-4452-AB01-CB1940D40F74}" srcId="{8964CA23-C684-495A-A01B-B9B100727BC6}" destId="{3A6A6331-0DA6-4B2F-9E21-28FE72C105CC}" srcOrd="7" destOrd="0" parTransId="{6A4EB537-8425-4969-A81F-F8F48B0A6518}" sibTransId="{D2360F93-0552-4A78-9ADB-4994DA6384A7}"/>
    <dgm:cxn modelId="{44568764-906B-4751-A21B-05F915743689}" type="presOf" srcId="{4ABA7B8F-457D-4571-9596-BA36BCC980B1}" destId="{128450FF-1AB3-4D36-98EC-C16C02F803A0}" srcOrd="0" destOrd="0" presId="urn:microsoft.com/office/officeart/2016/7/layout/RepeatingBendingProcessNew"/>
    <dgm:cxn modelId="{0F30B022-4CE7-456D-AA71-B82B61E166F9}" type="presOf" srcId="{0345635B-3226-46DF-85AB-28C62EE0164D}" destId="{4AB846ED-40CF-4DCC-8864-183D35E745EB}" srcOrd="0" destOrd="0" presId="urn:microsoft.com/office/officeart/2016/7/layout/RepeatingBendingProcessNew"/>
    <dgm:cxn modelId="{68B24432-F1B7-416C-AFDC-1AB60D2867F2}" type="presOf" srcId="{3A6A6331-0DA6-4B2F-9E21-28FE72C105CC}" destId="{123F0CC5-16ED-4F3B-AB32-92F575FED1DE}" srcOrd="0" destOrd="0" presId="urn:microsoft.com/office/officeart/2016/7/layout/RepeatingBendingProcessNew"/>
    <dgm:cxn modelId="{F57D21D2-F07C-4402-A32E-02070AE90809}" type="presOf" srcId="{3239BA76-F397-444C-9E50-832B3AC6BF5E}" destId="{09ED9CEE-5DB0-48E4-BF11-119792BBBF43}" srcOrd="0" destOrd="0" presId="urn:microsoft.com/office/officeart/2016/7/layout/RepeatingBendingProcessNew"/>
    <dgm:cxn modelId="{1A6CC93E-0B73-477A-9DD9-4C9A9B507376}" type="presOf" srcId="{D0DC39B8-CB43-4FF9-A9C3-B43304C0F6BC}" destId="{63B86033-1889-4D5C-A99C-973922BAF044}" srcOrd="0" destOrd="0" presId="urn:microsoft.com/office/officeart/2016/7/layout/RepeatingBendingProcessNew"/>
    <dgm:cxn modelId="{58223B61-8177-49B6-8220-6CCD15D89D22}" type="presOf" srcId="{CFA2BD66-35FF-4CD9-AE1F-F88D76E50146}" destId="{ADD0C8A0-1C33-470E-AE6B-7F97A6DBD498}" srcOrd="1" destOrd="0" presId="urn:microsoft.com/office/officeart/2016/7/layout/RepeatingBendingProcessNew"/>
    <dgm:cxn modelId="{44EDEB2D-F249-4CD5-9F51-2608F21F98CA}" type="presOf" srcId="{CE3E7A79-93DC-457A-B1E5-82D8C352E286}" destId="{115694AA-F496-4EB5-8320-DD597F7A4D2E}" srcOrd="0" destOrd="0" presId="urn:microsoft.com/office/officeart/2016/7/layout/RepeatingBendingProcessNew"/>
    <dgm:cxn modelId="{D315456B-26D1-4127-BBBA-B3A3D0EC4249}" type="presOf" srcId="{CFA2BD66-35FF-4CD9-AE1F-F88D76E50146}" destId="{E5A512C7-1638-4899-853D-E117ABFB94E9}" srcOrd="0" destOrd="0" presId="urn:microsoft.com/office/officeart/2016/7/layout/RepeatingBendingProcessNew"/>
    <dgm:cxn modelId="{819DB89A-4310-495F-8DC9-1F3C70F73A33}" srcId="{8964CA23-C684-495A-A01B-B9B100727BC6}" destId="{D0DC39B8-CB43-4FF9-A9C3-B43304C0F6BC}" srcOrd="4" destOrd="0" parTransId="{282986D8-817F-4B2A-8E12-C89552981A1B}" sibTransId="{3A91D0E7-85A6-4C5E-99FA-8AE68F8E0A0A}"/>
    <dgm:cxn modelId="{6CB6236B-2A9F-4643-BE34-3A853B2E4B9C}" type="presOf" srcId="{9C4EFE41-6D0B-4B56-865A-3E9AE74CC478}" destId="{06B5C479-B13B-4243-84F0-E68E641646C8}" srcOrd="0" destOrd="0" presId="urn:microsoft.com/office/officeart/2016/7/layout/RepeatingBendingProcessNew"/>
    <dgm:cxn modelId="{1F3899A2-55AF-4549-837B-F99785C7333A}" type="presOf" srcId="{95994B8F-48FE-4026-9892-88E39F5945BB}" destId="{5442B123-781B-49AB-B89C-D1D2F3E7FAE2}" srcOrd="0" destOrd="0" presId="urn:microsoft.com/office/officeart/2016/7/layout/RepeatingBendingProcessNew"/>
    <dgm:cxn modelId="{996DA97A-7752-49A7-BC7B-C30BDB69E1D7}" type="presOf" srcId="{4ABA7B8F-457D-4571-9596-BA36BCC980B1}" destId="{D612E8A7-3B98-4933-9386-11DED51825E9}" srcOrd="1" destOrd="0" presId="urn:microsoft.com/office/officeart/2016/7/layout/RepeatingBendingProcessNew"/>
    <dgm:cxn modelId="{D191267F-BB5E-42F9-8D92-7F39153B031F}" srcId="{8964CA23-C684-495A-A01B-B9B100727BC6}" destId="{D94D0831-8729-431C-9529-2213FFCBF1C4}" srcOrd="0" destOrd="0" parTransId="{198460BB-4285-4074-80F3-79AB9E17E5C6}" sibTransId="{1FEAF9FA-AA44-46C9-A915-F5EFE073AB04}"/>
    <dgm:cxn modelId="{C58C58B9-6862-4F1B-B7B3-058494AF4501}" type="presOf" srcId="{9941888E-F914-45C1-80CB-D5EEE2F6956E}" destId="{46DBA6A5-3B18-4192-870E-979A093AD2C9}" srcOrd="0" destOrd="0" presId="urn:microsoft.com/office/officeart/2016/7/layout/RepeatingBendingProcessNew"/>
    <dgm:cxn modelId="{ECA81A99-A34F-47EB-8437-7ABE49AE7FB4}" type="presOf" srcId="{8964CA23-C684-495A-A01B-B9B100727BC6}" destId="{F2BB390B-1393-42D0-92FE-4CF1664943FF}" srcOrd="0" destOrd="0" presId="urn:microsoft.com/office/officeart/2016/7/layout/RepeatingBendingProcessNew"/>
    <dgm:cxn modelId="{610E27F0-96F3-4D74-8FF0-12CC3CCABB5D}" type="presOf" srcId="{93F7E0C7-71C5-4A1C-A3CF-EFC86F3C5350}" destId="{3FB59728-C310-45F3-AC89-DA2322A5F947}" srcOrd="0" destOrd="0" presId="urn:microsoft.com/office/officeart/2016/7/layout/RepeatingBendingProcessNew"/>
    <dgm:cxn modelId="{A0226E93-3EF2-468D-9EB3-CEFD22E8CD9C}" type="presOf" srcId="{1FEAF9FA-AA44-46C9-A915-F5EFE073AB04}" destId="{C5198690-D0BC-4995-85FC-AE41B372BBC2}" srcOrd="0" destOrd="0" presId="urn:microsoft.com/office/officeart/2016/7/layout/RepeatingBendingProcessNew"/>
    <dgm:cxn modelId="{E30E19BD-17FC-4079-9355-5687FB59D81A}" srcId="{8964CA23-C684-495A-A01B-B9B100727BC6}" destId="{9C4EFE41-6D0B-4B56-865A-3E9AE74CC478}" srcOrd="5" destOrd="0" parTransId="{8256387C-CC26-4B71-A48A-8A17CB17923D}" sibTransId="{95994B8F-48FE-4026-9892-88E39F5945BB}"/>
    <dgm:cxn modelId="{219C4070-79CC-4E3D-824C-4946F51C845D}" srcId="{8964CA23-C684-495A-A01B-B9B100727BC6}" destId="{CE3E7A79-93DC-457A-B1E5-82D8C352E286}" srcOrd="2" destOrd="0" parTransId="{0B5E6C9D-9E5F-4AD8-A60E-031EFB3C4CF6}" sibTransId="{CFA2BD66-35FF-4CD9-AE1F-F88D76E50146}"/>
    <dgm:cxn modelId="{369FA47C-2610-4DE6-B8D4-8BE5094CD421}" type="presOf" srcId="{3A91D0E7-85A6-4C5E-99FA-8AE68F8E0A0A}" destId="{E156E3A5-C591-44CC-806F-2166A71C2A42}" srcOrd="0" destOrd="0" presId="urn:microsoft.com/office/officeart/2016/7/layout/RepeatingBendingProcessNew"/>
    <dgm:cxn modelId="{E3D00FFF-EFD3-4C73-978E-4DB2078C77B6}" type="presOf" srcId="{95994B8F-48FE-4026-9892-88E39F5945BB}" destId="{3E774698-95CA-4196-8E2A-F92D3849C892}" srcOrd="1" destOrd="0" presId="urn:microsoft.com/office/officeart/2016/7/layout/RepeatingBendingProcessNew"/>
    <dgm:cxn modelId="{1D74D48A-9600-4468-83ED-1A7CD509AFA6}" type="presOf" srcId="{D94D0831-8729-431C-9529-2213FFCBF1C4}" destId="{3CE3E8E3-E740-4EE6-B0E0-4EC83BFD7A09}" srcOrd="0" destOrd="0" presId="urn:microsoft.com/office/officeart/2016/7/layout/RepeatingBendingProcessNew"/>
    <dgm:cxn modelId="{CD253EA9-427B-40A4-A65C-CB91487C096F}" type="presOf" srcId="{1FEAF9FA-AA44-46C9-A915-F5EFE073AB04}" destId="{8046C50F-AA8A-404A-A004-CFB4C787794A}" srcOrd="1" destOrd="0" presId="urn:microsoft.com/office/officeart/2016/7/layout/RepeatingBendingProcessNew"/>
    <dgm:cxn modelId="{A879D7D6-971D-4C4A-94FC-908984F32BCC}" type="presParOf" srcId="{F2BB390B-1393-42D0-92FE-4CF1664943FF}" destId="{3CE3E8E3-E740-4EE6-B0E0-4EC83BFD7A09}" srcOrd="0" destOrd="0" presId="urn:microsoft.com/office/officeart/2016/7/layout/RepeatingBendingProcessNew"/>
    <dgm:cxn modelId="{6B7AF272-E7B9-430F-9081-BE5CD148F584}" type="presParOf" srcId="{F2BB390B-1393-42D0-92FE-4CF1664943FF}" destId="{C5198690-D0BC-4995-85FC-AE41B372BBC2}" srcOrd="1" destOrd="0" presId="urn:microsoft.com/office/officeart/2016/7/layout/RepeatingBendingProcessNew"/>
    <dgm:cxn modelId="{862B361A-7F04-46F2-9B73-98C33E47F082}" type="presParOf" srcId="{C5198690-D0BC-4995-85FC-AE41B372BBC2}" destId="{8046C50F-AA8A-404A-A004-CFB4C787794A}" srcOrd="0" destOrd="0" presId="urn:microsoft.com/office/officeart/2016/7/layout/RepeatingBendingProcessNew"/>
    <dgm:cxn modelId="{6DACE0BA-9581-4F44-944E-A280446C5D58}" type="presParOf" srcId="{F2BB390B-1393-42D0-92FE-4CF1664943FF}" destId="{F4506C16-5400-495C-8B2D-84FF22542BE2}" srcOrd="2" destOrd="0" presId="urn:microsoft.com/office/officeart/2016/7/layout/RepeatingBendingProcessNew"/>
    <dgm:cxn modelId="{89372886-B699-4AB6-99D1-7AC062C91B54}" type="presParOf" srcId="{F2BB390B-1393-42D0-92FE-4CF1664943FF}" destId="{3FB59728-C310-45F3-AC89-DA2322A5F947}" srcOrd="3" destOrd="0" presId="urn:microsoft.com/office/officeart/2016/7/layout/RepeatingBendingProcessNew"/>
    <dgm:cxn modelId="{2C3C665A-B746-4507-AC5B-78C87144D59A}" type="presParOf" srcId="{3FB59728-C310-45F3-AC89-DA2322A5F947}" destId="{F57F999F-F59E-4377-91E1-74BCC4163264}" srcOrd="0" destOrd="0" presId="urn:microsoft.com/office/officeart/2016/7/layout/RepeatingBendingProcessNew"/>
    <dgm:cxn modelId="{E5BA5669-8C45-483A-B202-D13C381F3207}" type="presParOf" srcId="{F2BB390B-1393-42D0-92FE-4CF1664943FF}" destId="{115694AA-F496-4EB5-8320-DD597F7A4D2E}" srcOrd="4" destOrd="0" presId="urn:microsoft.com/office/officeart/2016/7/layout/RepeatingBendingProcessNew"/>
    <dgm:cxn modelId="{E0F31711-62AA-4B56-A165-E9E19176FFE9}" type="presParOf" srcId="{F2BB390B-1393-42D0-92FE-4CF1664943FF}" destId="{E5A512C7-1638-4899-853D-E117ABFB94E9}" srcOrd="5" destOrd="0" presId="urn:microsoft.com/office/officeart/2016/7/layout/RepeatingBendingProcessNew"/>
    <dgm:cxn modelId="{3F1E4628-BFD4-4EF0-B543-FA7B26A3806B}" type="presParOf" srcId="{E5A512C7-1638-4899-853D-E117ABFB94E9}" destId="{ADD0C8A0-1C33-470E-AE6B-7F97A6DBD498}" srcOrd="0" destOrd="0" presId="urn:microsoft.com/office/officeart/2016/7/layout/RepeatingBendingProcessNew"/>
    <dgm:cxn modelId="{31C4E3BD-2858-4F04-BB95-D13A0FE4BE47}" type="presParOf" srcId="{F2BB390B-1393-42D0-92FE-4CF1664943FF}" destId="{09ED9CEE-5DB0-48E4-BF11-119792BBBF43}" srcOrd="6" destOrd="0" presId="urn:microsoft.com/office/officeart/2016/7/layout/RepeatingBendingProcessNew"/>
    <dgm:cxn modelId="{F9A365F5-F0F1-4939-AFC4-5D312E40EB5C}" type="presParOf" srcId="{F2BB390B-1393-42D0-92FE-4CF1664943FF}" destId="{128450FF-1AB3-4D36-98EC-C16C02F803A0}" srcOrd="7" destOrd="0" presId="urn:microsoft.com/office/officeart/2016/7/layout/RepeatingBendingProcessNew"/>
    <dgm:cxn modelId="{19EA0289-8A66-4432-AD9E-FE41EF6AD661}" type="presParOf" srcId="{128450FF-1AB3-4D36-98EC-C16C02F803A0}" destId="{D612E8A7-3B98-4933-9386-11DED51825E9}" srcOrd="0" destOrd="0" presId="urn:microsoft.com/office/officeart/2016/7/layout/RepeatingBendingProcessNew"/>
    <dgm:cxn modelId="{D164C466-5F61-4F59-8FF6-60B4DA53C2CD}" type="presParOf" srcId="{F2BB390B-1393-42D0-92FE-4CF1664943FF}" destId="{63B86033-1889-4D5C-A99C-973922BAF044}" srcOrd="8" destOrd="0" presId="urn:microsoft.com/office/officeart/2016/7/layout/RepeatingBendingProcessNew"/>
    <dgm:cxn modelId="{B8F3A24D-BD27-4E2B-8916-BC3D132506F8}" type="presParOf" srcId="{F2BB390B-1393-42D0-92FE-4CF1664943FF}" destId="{E156E3A5-C591-44CC-806F-2166A71C2A42}" srcOrd="9" destOrd="0" presId="urn:microsoft.com/office/officeart/2016/7/layout/RepeatingBendingProcessNew"/>
    <dgm:cxn modelId="{B4E8F056-0954-45C8-A403-504A6F002C90}" type="presParOf" srcId="{E156E3A5-C591-44CC-806F-2166A71C2A42}" destId="{830DD27F-C2E8-4E31-A38E-AB34E1871063}" srcOrd="0" destOrd="0" presId="urn:microsoft.com/office/officeart/2016/7/layout/RepeatingBendingProcessNew"/>
    <dgm:cxn modelId="{44531650-DDEE-4AA8-AAA3-696B870F6C36}" type="presParOf" srcId="{F2BB390B-1393-42D0-92FE-4CF1664943FF}" destId="{06B5C479-B13B-4243-84F0-E68E641646C8}" srcOrd="10" destOrd="0" presId="urn:microsoft.com/office/officeart/2016/7/layout/RepeatingBendingProcessNew"/>
    <dgm:cxn modelId="{B09F5B30-C12D-428F-BC76-5D5F6605A001}" type="presParOf" srcId="{F2BB390B-1393-42D0-92FE-4CF1664943FF}" destId="{5442B123-781B-49AB-B89C-D1D2F3E7FAE2}" srcOrd="11" destOrd="0" presId="urn:microsoft.com/office/officeart/2016/7/layout/RepeatingBendingProcessNew"/>
    <dgm:cxn modelId="{3DB0ED6A-5CB4-429C-AEE2-BE1719D57DA5}" type="presParOf" srcId="{5442B123-781B-49AB-B89C-D1D2F3E7FAE2}" destId="{3E774698-95CA-4196-8E2A-F92D3849C892}" srcOrd="0" destOrd="0" presId="urn:microsoft.com/office/officeart/2016/7/layout/RepeatingBendingProcessNew"/>
    <dgm:cxn modelId="{C6D7EACB-1212-4458-878E-0976B60960AA}" type="presParOf" srcId="{F2BB390B-1393-42D0-92FE-4CF1664943FF}" destId="{46DBA6A5-3B18-4192-870E-979A093AD2C9}" srcOrd="12" destOrd="0" presId="urn:microsoft.com/office/officeart/2016/7/layout/RepeatingBendingProcessNew"/>
    <dgm:cxn modelId="{CDF8DE3D-1780-4269-B88C-EE24C876EFF1}" type="presParOf" srcId="{F2BB390B-1393-42D0-92FE-4CF1664943FF}" destId="{4AB846ED-40CF-4DCC-8864-183D35E745EB}" srcOrd="13" destOrd="0" presId="urn:microsoft.com/office/officeart/2016/7/layout/RepeatingBendingProcessNew"/>
    <dgm:cxn modelId="{9DFC0AF0-6C00-47CB-BA01-03B9189BED95}" type="presParOf" srcId="{4AB846ED-40CF-4DCC-8864-183D35E745EB}" destId="{7F7C078D-C780-45D3-9BFE-9E30090EF095}" srcOrd="0" destOrd="0" presId="urn:microsoft.com/office/officeart/2016/7/layout/RepeatingBendingProcessNew"/>
    <dgm:cxn modelId="{FB0DBA39-E0EF-4E92-A602-E00F8F966174}" type="presParOf" srcId="{F2BB390B-1393-42D0-92FE-4CF1664943FF}" destId="{123F0CC5-16ED-4F3B-AB32-92F575FED1DE}" srcOrd="14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FDA6E0-F8C7-4470-9ECF-46D3A42559FF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5D3FA91-C8A7-4238-B24E-27F4DD5A87EA}">
      <dgm:prSet/>
      <dgm:spPr/>
      <dgm:t>
        <a:bodyPr/>
        <a:lstStyle/>
        <a:p>
          <a:r>
            <a:rPr lang="tr-TR" dirty="0"/>
            <a:t>Öğrenci Staj Hareketliliği için kurumlararası anlaşma şartı aranmaz.</a:t>
          </a:r>
          <a:endParaRPr lang="en-US" dirty="0"/>
        </a:p>
      </dgm:t>
    </dgm:pt>
    <dgm:pt modelId="{1FFCF70B-223D-49EC-937C-68B2C642297A}" type="parTrans" cxnId="{B1C39A5F-AF28-4E60-9D37-F5F6A3C34868}">
      <dgm:prSet/>
      <dgm:spPr/>
      <dgm:t>
        <a:bodyPr/>
        <a:lstStyle/>
        <a:p>
          <a:endParaRPr lang="en-US"/>
        </a:p>
      </dgm:t>
    </dgm:pt>
    <dgm:pt modelId="{EB1E165D-AA53-4350-B03F-65EB9F0C721A}" type="sibTrans" cxnId="{B1C39A5F-AF28-4E60-9D37-F5F6A3C34868}">
      <dgm:prSet/>
      <dgm:spPr/>
      <dgm:t>
        <a:bodyPr/>
        <a:lstStyle/>
        <a:p>
          <a:endParaRPr lang="en-US"/>
        </a:p>
      </dgm:t>
    </dgm:pt>
    <dgm:pt modelId="{CAA80613-FE88-46E8-9A71-DC5A69096375}">
      <dgm:prSet custT="1"/>
      <dgm:spPr/>
      <dgm:t>
        <a:bodyPr/>
        <a:lstStyle/>
        <a:p>
          <a:r>
            <a:rPr lang="tr-TR" sz="1200" dirty="0"/>
            <a:t>Öğrencinin öğrenim programının bir parçası olarak tanınan zorunlu  veya isteğe bağlı olarak gerçekleştirilecek tam zamanlı stajlardır</a:t>
          </a:r>
          <a:r>
            <a:rPr lang="tr-TR" sz="1100" dirty="0"/>
            <a:t>.</a:t>
          </a:r>
          <a:endParaRPr lang="en-US" sz="1100" dirty="0"/>
        </a:p>
      </dgm:t>
    </dgm:pt>
    <dgm:pt modelId="{73AFF4A0-D504-4DFF-AF89-A311CFEB9609}" type="parTrans" cxnId="{D3FA949F-1B99-4339-A800-3E898BA3D481}">
      <dgm:prSet/>
      <dgm:spPr/>
      <dgm:t>
        <a:bodyPr/>
        <a:lstStyle/>
        <a:p>
          <a:endParaRPr lang="en-US"/>
        </a:p>
      </dgm:t>
    </dgm:pt>
    <dgm:pt modelId="{9DECCC80-302B-401F-A96E-A18B8AF79BE7}" type="sibTrans" cxnId="{D3FA949F-1B99-4339-A800-3E898BA3D481}">
      <dgm:prSet/>
      <dgm:spPr/>
      <dgm:t>
        <a:bodyPr/>
        <a:lstStyle/>
        <a:p>
          <a:endParaRPr lang="en-US"/>
        </a:p>
      </dgm:t>
    </dgm:pt>
    <dgm:pt modelId="{68EE6692-BB19-4905-BB9A-77533A7BF500}">
      <dgm:prSet custT="1"/>
      <dgm:spPr/>
      <dgm:t>
        <a:bodyPr/>
        <a:lstStyle/>
        <a:p>
          <a:r>
            <a:rPr lang="tr-TR" sz="1200" dirty="0"/>
            <a:t>Faaliyet süresi, her bir öğrenim kademesi </a:t>
          </a:r>
          <a:r>
            <a:rPr lang="tr-TR" sz="1200" dirty="0" smtClean="0"/>
            <a:t>için </a:t>
          </a:r>
          <a:r>
            <a:rPr lang="tr-TR" sz="1200" dirty="0"/>
            <a:t>ayrı ayrı geçerli olmak  üzere 2 ile 12 ay arasında bir süredir.</a:t>
          </a:r>
          <a:endParaRPr lang="en-US" sz="1200" dirty="0"/>
        </a:p>
      </dgm:t>
    </dgm:pt>
    <dgm:pt modelId="{FBBF670A-2E10-42B5-9B55-3FEADABDD408}" type="parTrans" cxnId="{475992C0-C965-4F11-B4E8-C070694BEB7E}">
      <dgm:prSet/>
      <dgm:spPr/>
      <dgm:t>
        <a:bodyPr/>
        <a:lstStyle/>
        <a:p>
          <a:endParaRPr lang="en-US"/>
        </a:p>
      </dgm:t>
    </dgm:pt>
    <dgm:pt modelId="{EAE1E040-9653-439D-BCBD-E9EB0A5640CF}" type="sibTrans" cxnId="{475992C0-C965-4F11-B4E8-C070694BEB7E}">
      <dgm:prSet/>
      <dgm:spPr/>
      <dgm:t>
        <a:bodyPr/>
        <a:lstStyle/>
        <a:p>
          <a:endParaRPr lang="en-US"/>
        </a:p>
      </dgm:t>
    </dgm:pt>
    <dgm:pt modelId="{650B4B8F-4071-46C1-9F3C-CC1DA02F03A4}">
      <dgm:prSet/>
      <dgm:spPr/>
      <dgm:t>
        <a:bodyPr/>
        <a:lstStyle/>
        <a:p>
          <a:r>
            <a:rPr lang="tr-TR" dirty="0"/>
            <a:t>Staj Hareketliliği ilanı Öğrenim </a:t>
          </a:r>
          <a:r>
            <a:rPr lang="tr-TR" dirty="0" smtClean="0"/>
            <a:t>Hareketliliği </a:t>
          </a:r>
          <a:r>
            <a:rPr lang="tr-TR" dirty="0"/>
            <a:t>ile aynı şartlardadır.</a:t>
          </a:r>
          <a:endParaRPr lang="en-US" dirty="0"/>
        </a:p>
      </dgm:t>
    </dgm:pt>
    <dgm:pt modelId="{93BCA881-F8DD-434B-B543-7214AD9B7109}" type="parTrans" cxnId="{2F450093-5943-4E43-B5FD-659EBA7FF326}">
      <dgm:prSet/>
      <dgm:spPr/>
      <dgm:t>
        <a:bodyPr/>
        <a:lstStyle/>
        <a:p>
          <a:endParaRPr lang="en-US"/>
        </a:p>
      </dgm:t>
    </dgm:pt>
    <dgm:pt modelId="{A5229F49-0B7B-4974-BFB8-69294F8B9795}" type="sibTrans" cxnId="{2F450093-5943-4E43-B5FD-659EBA7FF326}">
      <dgm:prSet/>
      <dgm:spPr/>
      <dgm:t>
        <a:bodyPr/>
        <a:lstStyle/>
        <a:p>
          <a:endParaRPr lang="en-US"/>
        </a:p>
      </dgm:t>
    </dgm:pt>
    <dgm:pt modelId="{C217D628-F9B0-4D54-A1DA-BD688062CB75}">
      <dgm:prSet custT="1"/>
      <dgm:spPr/>
      <dgm:t>
        <a:bodyPr/>
        <a:lstStyle/>
        <a:p>
          <a:pPr algn="ctr"/>
          <a:r>
            <a:rPr lang="tr-TR" sz="1200" dirty="0"/>
            <a:t>Başvuru yapan öğrenciler sisteme başvuru yaptıkları sırada </a:t>
          </a:r>
          <a:r>
            <a:rPr lang="tr-TR" sz="1200" dirty="0">
              <a:solidFill>
                <a:srgbClr val="FF0000"/>
              </a:solidFill>
            </a:rPr>
            <a:t>Kabul  Mektuplarını </a:t>
          </a:r>
          <a:r>
            <a:rPr lang="tr-TR" sz="1200" dirty="0"/>
            <a:t>da sisteme yüklemelidirler. Ancak başvuru öncesinde  Bölüm </a:t>
          </a:r>
          <a:r>
            <a:rPr lang="tr-TR" sz="1200" dirty="0" err="1"/>
            <a:t>Erasmus</a:t>
          </a:r>
          <a:r>
            <a:rPr lang="tr-TR" sz="1200" dirty="0"/>
            <a:t> </a:t>
          </a:r>
          <a:r>
            <a:rPr lang="tr-TR" sz="1200" dirty="0" smtClean="0"/>
            <a:t>Koordinatöründen </a:t>
          </a:r>
          <a:r>
            <a:rPr lang="tr-TR" sz="1200" dirty="0"/>
            <a:t>staj uygunluğu  hakkında onay almalıdır.</a:t>
          </a:r>
          <a:endParaRPr lang="en-US" sz="1200" dirty="0"/>
        </a:p>
      </dgm:t>
    </dgm:pt>
    <dgm:pt modelId="{25763390-EB8D-4326-949F-DDC4D078402C}" type="parTrans" cxnId="{9CE8F9B6-E824-4E51-8488-4779FDD4EF9F}">
      <dgm:prSet/>
      <dgm:spPr/>
      <dgm:t>
        <a:bodyPr/>
        <a:lstStyle/>
        <a:p>
          <a:endParaRPr lang="en-US"/>
        </a:p>
      </dgm:t>
    </dgm:pt>
    <dgm:pt modelId="{BBA78CDE-C5CB-46CC-9625-634B191966C6}" type="sibTrans" cxnId="{9CE8F9B6-E824-4E51-8488-4779FDD4EF9F}">
      <dgm:prSet/>
      <dgm:spPr/>
      <dgm:t>
        <a:bodyPr/>
        <a:lstStyle/>
        <a:p>
          <a:endParaRPr lang="en-US"/>
        </a:p>
      </dgm:t>
    </dgm:pt>
    <dgm:pt modelId="{967856BA-160D-40BE-983E-6335224485A1}">
      <dgm:prSet/>
      <dgm:spPr/>
      <dgm:t>
        <a:bodyPr/>
        <a:lstStyle/>
        <a:p>
          <a:r>
            <a:rPr lang="tr-TR" dirty="0"/>
            <a:t>Mezuniyet sonrası gerçekleştirilecek staj faaliyetinde başvurunun  öğrenci mezun olmadan önce yapılmış olması gerekir.</a:t>
          </a:r>
          <a:endParaRPr lang="en-US" dirty="0"/>
        </a:p>
      </dgm:t>
    </dgm:pt>
    <dgm:pt modelId="{CEF353BB-D63D-44BB-87B7-A4F0A538EB8D}" type="parTrans" cxnId="{2501EF7D-BE31-46F0-9AEA-A8F827E09F79}">
      <dgm:prSet/>
      <dgm:spPr/>
      <dgm:t>
        <a:bodyPr/>
        <a:lstStyle/>
        <a:p>
          <a:endParaRPr lang="en-US"/>
        </a:p>
      </dgm:t>
    </dgm:pt>
    <dgm:pt modelId="{AD4A0707-CC9B-495B-B13B-F952DBF76DD2}" type="sibTrans" cxnId="{2501EF7D-BE31-46F0-9AEA-A8F827E09F79}">
      <dgm:prSet/>
      <dgm:spPr/>
      <dgm:t>
        <a:bodyPr/>
        <a:lstStyle/>
        <a:p>
          <a:endParaRPr lang="en-US"/>
        </a:p>
      </dgm:t>
    </dgm:pt>
    <dgm:pt modelId="{C55B67FF-84DA-49CF-9806-88960DFD726F}" type="pres">
      <dgm:prSet presAssocID="{0CFDA6E0-F8C7-4470-9ECF-46D3A42559F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9650C7E7-0290-4C97-9C94-CA23DE452665}" type="pres">
      <dgm:prSet presAssocID="{65D3FA91-C8A7-4238-B24E-27F4DD5A87EA}" presName="compNode" presStyleCnt="0"/>
      <dgm:spPr/>
    </dgm:pt>
    <dgm:pt modelId="{807D23CD-E9AC-438A-B324-A85F86B72F26}" type="pres">
      <dgm:prSet presAssocID="{65D3FA91-C8A7-4238-B24E-27F4DD5A87EA}" presName="iconRect" presStyleLbl="nod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Tokalaşma"/>
        </a:ext>
      </dgm:extLst>
    </dgm:pt>
    <dgm:pt modelId="{53AE31FA-4378-4F8F-A670-E92B3AD1CA1A}" type="pres">
      <dgm:prSet presAssocID="{65D3FA91-C8A7-4238-B24E-27F4DD5A87EA}" presName="spaceRect" presStyleCnt="0"/>
      <dgm:spPr/>
    </dgm:pt>
    <dgm:pt modelId="{6364ED22-9B96-4BB4-9B68-02FB3DFD6A57}" type="pres">
      <dgm:prSet presAssocID="{65D3FA91-C8A7-4238-B24E-27F4DD5A87EA}" presName="textRect" presStyleLbl="revTx" presStyleIdx="0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3303BD8-AE39-44CE-9910-C780F9117D36}" type="pres">
      <dgm:prSet presAssocID="{EB1E165D-AA53-4350-B03F-65EB9F0C721A}" presName="sibTrans" presStyleCnt="0"/>
      <dgm:spPr/>
    </dgm:pt>
    <dgm:pt modelId="{832A992B-CED1-4758-8B5D-AE15FEE8C384}" type="pres">
      <dgm:prSet presAssocID="{CAA80613-FE88-46E8-9A71-DC5A69096375}" presName="compNode" presStyleCnt="0"/>
      <dgm:spPr/>
    </dgm:pt>
    <dgm:pt modelId="{CB18019A-EBA6-407D-A8CD-CD9CE523AACA}" type="pres">
      <dgm:prSet presAssocID="{CAA80613-FE88-46E8-9A71-DC5A69096375}" presName="iconRect" presStyleLbl="node1" presStyleIdx="1" presStyleCnt="6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Onay işareti"/>
        </a:ext>
      </dgm:extLst>
    </dgm:pt>
    <dgm:pt modelId="{8D289F4B-B2A2-4E90-AD07-962AB2FB3F65}" type="pres">
      <dgm:prSet presAssocID="{CAA80613-FE88-46E8-9A71-DC5A69096375}" presName="spaceRect" presStyleCnt="0"/>
      <dgm:spPr/>
    </dgm:pt>
    <dgm:pt modelId="{E2DC91DE-9E35-49E6-98EA-0E00D703051B}" type="pres">
      <dgm:prSet presAssocID="{CAA80613-FE88-46E8-9A71-DC5A69096375}" presName="textRect" presStyleLbl="revTx" presStyleIdx="1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B479E89-F363-49F0-B649-C2FB2DD0D024}" type="pres">
      <dgm:prSet presAssocID="{9DECCC80-302B-401F-A96E-A18B8AF79BE7}" presName="sibTrans" presStyleCnt="0"/>
      <dgm:spPr/>
    </dgm:pt>
    <dgm:pt modelId="{C9CAE74E-3702-4837-BB57-CD3F9642AB2D}" type="pres">
      <dgm:prSet presAssocID="{68EE6692-BB19-4905-BB9A-77533A7BF500}" presName="compNode" presStyleCnt="0"/>
      <dgm:spPr/>
    </dgm:pt>
    <dgm:pt modelId="{1D914976-7F8B-4F2B-A660-6538F8DD23B3}" type="pres">
      <dgm:prSet presAssocID="{68EE6692-BB19-4905-BB9A-77533A7BF500}" presName="iconRect" presStyleLbl="node1" presStyleIdx="2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ronometre"/>
        </a:ext>
      </dgm:extLst>
    </dgm:pt>
    <dgm:pt modelId="{CD7DE031-D82E-4EA4-94F1-972DF2B7B267}" type="pres">
      <dgm:prSet presAssocID="{68EE6692-BB19-4905-BB9A-77533A7BF500}" presName="spaceRect" presStyleCnt="0"/>
      <dgm:spPr/>
    </dgm:pt>
    <dgm:pt modelId="{9CE9FD3B-778B-4819-9545-6D83C1D53AEA}" type="pres">
      <dgm:prSet presAssocID="{68EE6692-BB19-4905-BB9A-77533A7BF500}" presName="textRect" presStyleLbl="revTx" presStyleIdx="2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64F3127C-C745-4626-AA52-03222130EB30}" type="pres">
      <dgm:prSet presAssocID="{EAE1E040-9653-439D-BCBD-E9EB0A5640CF}" presName="sibTrans" presStyleCnt="0"/>
      <dgm:spPr/>
    </dgm:pt>
    <dgm:pt modelId="{D9D7174E-7B4D-466B-AE27-AD79727F8432}" type="pres">
      <dgm:prSet presAssocID="{650B4B8F-4071-46C1-9F3C-CC1DA02F03A4}" presName="compNode" presStyleCnt="0"/>
      <dgm:spPr/>
    </dgm:pt>
    <dgm:pt modelId="{D2E29547-273C-4F10-BD15-29C40418137F}" type="pres">
      <dgm:prSet presAssocID="{650B4B8F-4071-46C1-9F3C-CC1DA02F03A4}" presName="iconRect" presStyleLbl="node1" presStyleIdx="3" presStyleCnt="6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Evrak çantası"/>
        </a:ext>
      </dgm:extLst>
    </dgm:pt>
    <dgm:pt modelId="{9AF140EF-FA40-4D79-89DB-186B1E556CE5}" type="pres">
      <dgm:prSet presAssocID="{650B4B8F-4071-46C1-9F3C-CC1DA02F03A4}" presName="spaceRect" presStyleCnt="0"/>
      <dgm:spPr/>
    </dgm:pt>
    <dgm:pt modelId="{60121F73-CBE7-4D96-A466-1B25A230197F}" type="pres">
      <dgm:prSet presAssocID="{650B4B8F-4071-46C1-9F3C-CC1DA02F03A4}" presName="textRect" presStyleLbl="revTx" presStyleIdx="3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820D0A02-E040-4CFC-8EB0-10F1E9D028C2}" type="pres">
      <dgm:prSet presAssocID="{A5229F49-0B7B-4974-BFB8-69294F8B9795}" presName="sibTrans" presStyleCnt="0"/>
      <dgm:spPr/>
    </dgm:pt>
    <dgm:pt modelId="{53D6922E-0DB8-4027-9F28-75F265497F0A}" type="pres">
      <dgm:prSet presAssocID="{C217D628-F9B0-4D54-A1DA-BD688062CB75}" presName="compNode" presStyleCnt="0"/>
      <dgm:spPr/>
    </dgm:pt>
    <dgm:pt modelId="{2757CF03-ACB2-441F-B4D8-5E94C38CFA12}" type="pres">
      <dgm:prSet presAssocID="{C217D628-F9B0-4D54-A1DA-BD688062CB75}" presName="iconRect" presStyleLbl="node1" presStyleIdx="4" presStyleCnt="6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Kullanıcı"/>
        </a:ext>
      </dgm:extLst>
    </dgm:pt>
    <dgm:pt modelId="{94B90971-6804-4D46-BE12-38DD72540B2E}" type="pres">
      <dgm:prSet presAssocID="{C217D628-F9B0-4D54-A1DA-BD688062CB75}" presName="spaceRect" presStyleCnt="0"/>
      <dgm:spPr/>
    </dgm:pt>
    <dgm:pt modelId="{D6E29924-20CD-4991-AD42-588364F6FE31}" type="pres">
      <dgm:prSet presAssocID="{C217D628-F9B0-4D54-A1DA-BD688062CB75}" presName="textRect" presStyleLbl="revTx" presStyleIdx="4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9B4F8CE9-9582-45C5-B966-BFFAABE8D187}" type="pres">
      <dgm:prSet presAssocID="{BBA78CDE-C5CB-46CC-9625-634B191966C6}" presName="sibTrans" presStyleCnt="0"/>
      <dgm:spPr/>
    </dgm:pt>
    <dgm:pt modelId="{FCD2EDB2-E5D5-43A4-8783-C1E859E8CE96}" type="pres">
      <dgm:prSet presAssocID="{967856BA-160D-40BE-983E-6335224485A1}" presName="compNode" presStyleCnt="0"/>
      <dgm:spPr/>
    </dgm:pt>
    <dgm:pt modelId="{8CE8E379-0151-4160-81CA-3146B5E499B9}" type="pres">
      <dgm:prSet presAssocID="{967856BA-160D-40BE-983E-6335224485A1}" presName="iconRect" presStyleLbl="node1" presStyleIdx="5" presStyleCnt="6"/>
      <dgm:spPr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11B2D8E7-EA25-4EDE-884A-F3184754958E}" type="pres">
      <dgm:prSet presAssocID="{967856BA-160D-40BE-983E-6335224485A1}" presName="spaceRect" presStyleCnt="0"/>
      <dgm:spPr/>
    </dgm:pt>
    <dgm:pt modelId="{A34BCD93-759B-4923-B32C-F130B15E1DFF}" type="pres">
      <dgm:prSet presAssocID="{967856BA-160D-40BE-983E-6335224485A1}" presName="textRect" presStyleLbl="revTx" presStyleIdx="5" presStyleCnt="6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6422335-07E5-417C-9C7D-29D14F9493C4}" type="presOf" srcId="{C217D628-F9B0-4D54-A1DA-BD688062CB75}" destId="{D6E29924-20CD-4991-AD42-588364F6FE31}" srcOrd="0" destOrd="0" presId="urn:microsoft.com/office/officeart/2018/2/layout/IconLabelList"/>
    <dgm:cxn modelId="{D36C3FDB-53AB-4567-A22B-6C840301E15D}" type="presOf" srcId="{65D3FA91-C8A7-4238-B24E-27F4DD5A87EA}" destId="{6364ED22-9B96-4BB4-9B68-02FB3DFD6A57}" srcOrd="0" destOrd="0" presId="urn:microsoft.com/office/officeart/2018/2/layout/IconLabelList"/>
    <dgm:cxn modelId="{2F450093-5943-4E43-B5FD-659EBA7FF326}" srcId="{0CFDA6E0-F8C7-4470-9ECF-46D3A42559FF}" destId="{650B4B8F-4071-46C1-9F3C-CC1DA02F03A4}" srcOrd="3" destOrd="0" parTransId="{93BCA881-F8DD-434B-B543-7214AD9B7109}" sibTransId="{A5229F49-0B7B-4974-BFB8-69294F8B9795}"/>
    <dgm:cxn modelId="{B1C39A5F-AF28-4E60-9D37-F5F6A3C34868}" srcId="{0CFDA6E0-F8C7-4470-9ECF-46D3A42559FF}" destId="{65D3FA91-C8A7-4238-B24E-27F4DD5A87EA}" srcOrd="0" destOrd="0" parTransId="{1FFCF70B-223D-49EC-937C-68B2C642297A}" sibTransId="{EB1E165D-AA53-4350-B03F-65EB9F0C721A}"/>
    <dgm:cxn modelId="{5E5C6D36-7539-4089-9155-3EA00CC86D7B}" type="presOf" srcId="{967856BA-160D-40BE-983E-6335224485A1}" destId="{A34BCD93-759B-4923-B32C-F130B15E1DFF}" srcOrd="0" destOrd="0" presId="urn:microsoft.com/office/officeart/2018/2/layout/IconLabelList"/>
    <dgm:cxn modelId="{8E8F0449-8464-491D-BBBF-82930900D4FB}" type="presOf" srcId="{68EE6692-BB19-4905-BB9A-77533A7BF500}" destId="{9CE9FD3B-778B-4819-9545-6D83C1D53AEA}" srcOrd="0" destOrd="0" presId="urn:microsoft.com/office/officeart/2018/2/layout/IconLabelList"/>
    <dgm:cxn modelId="{5B232516-41C4-41D0-882B-F01066DBAAD7}" type="presOf" srcId="{0CFDA6E0-F8C7-4470-9ECF-46D3A42559FF}" destId="{C55B67FF-84DA-49CF-9806-88960DFD726F}" srcOrd="0" destOrd="0" presId="urn:microsoft.com/office/officeart/2018/2/layout/IconLabelList"/>
    <dgm:cxn modelId="{9CE8F9B6-E824-4E51-8488-4779FDD4EF9F}" srcId="{0CFDA6E0-F8C7-4470-9ECF-46D3A42559FF}" destId="{C217D628-F9B0-4D54-A1DA-BD688062CB75}" srcOrd="4" destOrd="0" parTransId="{25763390-EB8D-4326-949F-DDC4D078402C}" sibTransId="{BBA78CDE-C5CB-46CC-9625-634B191966C6}"/>
    <dgm:cxn modelId="{734DCADB-22B7-4D35-BB2B-ACE20A961AB2}" type="presOf" srcId="{650B4B8F-4071-46C1-9F3C-CC1DA02F03A4}" destId="{60121F73-CBE7-4D96-A466-1B25A230197F}" srcOrd="0" destOrd="0" presId="urn:microsoft.com/office/officeart/2018/2/layout/IconLabelList"/>
    <dgm:cxn modelId="{2501EF7D-BE31-46F0-9AEA-A8F827E09F79}" srcId="{0CFDA6E0-F8C7-4470-9ECF-46D3A42559FF}" destId="{967856BA-160D-40BE-983E-6335224485A1}" srcOrd="5" destOrd="0" parTransId="{CEF353BB-D63D-44BB-87B7-A4F0A538EB8D}" sibTransId="{AD4A0707-CC9B-495B-B13B-F952DBF76DD2}"/>
    <dgm:cxn modelId="{04C94AE3-BC9E-47AA-ACBD-B716EE946D21}" type="presOf" srcId="{CAA80613-FE88-46E8-9A71-DC5A69096375}" destId="{E2DC91DE-9E35-49E6-98EA-0E00D703051B}" srcOrd="0" destOrd="0" presId="urn:microsoft.com/office/officeart/2018/2/layout/IconLabelList"/>
    <dgm:cxn modelId="{D3FA949F-1B99-4339-A800-3E898BA3D481}" srcId="{0CFDA6E0-F8C7-4470-9ECF-46D3A42559FF}" destId="{CAA80613-FE88-46E8-9A71-DC5A69096375}" srcOrd="1" destOrd="0" parTransId="{73AFF4A0-D504-4DFF-AF89-A311CFEB9609}" sibTransId="{9DECCC80-302B-401F-A96E-A18B8AF79BE7}"/>
    <dgm:cxn modelId="{475992C0-C965-4F11-B4E8-C070694BEB7E}" srcId="{0CFDA6E0-F8C7-4470-9ECF-46D3A42559FF}" destId="{68EE6692-BB19-4905-BB9A-77533A7BF500}" srcOrd="2" destOrd="0" parTransId="{FBBF670A-2E10-42B5-9B55-3FEADABDD408}" sibTransId="{EAE1E040-9653-439D-BCBD-E9EB0A5640CF}"/>
    <dgm:cxn modelId="{568A884B-2EFC-4810-B7E2-D9D0A05748C2}" type="presParOf" srcId="{C55B67FF-84DA-49CF-9806-88960DFD726F}" destId="{9650C7E7-0290-4C97-9C94-CA23DE452665}" srcOrd="0" destOrd="0" presId="urn:microsoft.com/office/officeart/2018/2/layout/IconLabelList"/>
    <dgm:cxn modelId="{D982AF73-6850-4CB8-9939-C899D382A358}" type="presParOf" srcId="{9650C7E7-0290-4C97-9C94-CA23DE452665}" destId="{807D23CD-E9AC-438A-B324-A85F86B72F26}" srcOrd="0" destOrd="0" presId="urn:microsoft.com/office/officeart/2018/2/layout/IconLabelList"/>
    <dgm:cxn modelId="{3B5C68D3-8798-4452-AA05-2227886FD94D}" type="presParOf" srcId="{9650C7E7-0290-4C97-9C94-CA23DE452665}" destId="{53AE31FA-4378-4F8F-A670-E92B3AD1CA1A}" srcOrd="1" destOrd="0" presId="urn:microsoft.com/office/officeart/2018/2/layout/IconLabelList"/>
    <dgm:cxn modelId="{CC36BC4B-6C73-42C1-8FF6-96118F94144F}" type="presParOf" srcId="{9650C7E7-0290-4C97-9C94-CA23DE452665}" destId="{6364ED22-9B96-4BB4-9B68-02FB3DFD6A57}" srcOrd="2" destOrd="0" presId="urn:microsoft.com/office/officeart/2018/2/layout/IconLabelList"/>
    <dgm:cxn modelId="{9E1C7B24-C4E3-49C4-9EB8-6EC1EBF9C7E5}" type="presParOf" srcId="{C55B67FF-84DA-49CF-9806-88960DFD726F}" destId="{F3303BD8-AE39-44CE-9910-C780F9117D36}" srcOrd="1" destOrd="0" presId="urn:microsoft.com/office/officeart/2018/2/layout/IconLabelList"/>
    <dgm:cxn modelId="{933CF93D-C0F2-4ED3-A0EB-B77F2B9EA15A}" type="presParOf" srcId="{C55B67FF-84DA-49CF-9806-88960DFD726F}" destId="{832A992B-CED1-4758-8B5D-AE15FEE8C384}" srcOrd="2" destOrd="0" presId="urn:microsoft.com/office/officeart/2018/2/layout/IconLabelList"/>
    <dgm:cxn modelId="{3085D92C-11E8-4596-883D-8B65CC292C71}" type="presParOf" srcId="{832A992B-CED1-4758-8B5D-AE15FEE8C384}" destId="{CB18019A-EBA6-407D-A8CD-CD9CE523AACA}" srcOrd="0" destOrd="0" presId="urn:microsoft.com/office/officeart/2018/2/layout/IconLabelList"/>
    <dgm:cxn modelId="{142B2F90-C419-40F8-9874-42EC4992B1E6}" type="presParOf" srcId="{832A992B-CED1-4758-8B5D-AE15FEE8C384}" destId="{8D289F4B-B2A2-4E90-AD07-962AB2FB3F65}" srcOrd="1" destOrd="0" presId="urn:microsoft.com/office/officeart/2018/2/layout/IconLabelList"/>
    <dgm:cxn modelId="{5ABEA924-79E0-4CF9-A4DE-627CD0972123}" type="presParOf" srcId="{832A992B-CED1-4758-8B5D-AE15FEE8C384}" destId="{E2DC91DE-9E35-49E6-98EA-0E00D703051B}" srcOrd="2" destOrd="0" presId="urn:microsoft.com/office/officeart/2018/2/layout/IconLabelList"/>
    <dgm:cxn modelId="{7AC298A5-AABC-420F-A65B-0B603EF32384}" type="presParOf" srcId="{C55B67FF-84DA-49CF-9806-88960DFD726F}" destId="{9B479E89-F363-49F0-B649-C2FB2DD0D024}" srcOrd="3" destOrd="0" presId="urn:microsoft.com/office/officeart/2018/2/layout/IconLabelList"/>
    <dgm:cxn modelId="{45182D21-5368-49E1-8721-169228F290EA}" type="presParOf" srcId="{C55B67FF-84DA-49CF-9806-88960DFD726F}" destId="{C9CAE74E-3702-4837-BB57-CD3F9642AB2D}" srcOrd="4" destOrd="0" presId="urn:microsoft.com/office/officeart/2018/2/layout/IconLabelList"/>
    <dgm:cxn modelId="{F68E3406-EBE4-4B3E-97D7-B7DDAA7232A5}" type="presParOf" srcId="{C9CAE74E-3702-4837-BB57-CD3F9642AB2D}" destId="{1D914976-7F8B-4F2B-A660-6538F8DD23B3}" srcOrd="0" destOrd="0" presId="urn:microsoft.com/office/officeart/2018/2/layout/IconLabelList"/>
    <dgm:cxn modelId="{41BC7512-0D99-4BF2-BB70-7DCFF0228B5A}" type="presParOf" srcId="{C9CAE74E-3702-4837-BB57-CD3F9642AB2D}" destId="{CD7DE031-D82E-4EA4-94F1-972DF2B7B267}" srcOrd="1" destOrd="0" presId="urn:microsoft.com/office/officeart/2018/2/layout/IconLabelList"/>
    <dgm:cxn modelId="{E83D7FAE-93EC-44FE-8BF1-50F2DF8196FE}" type="presParOf" srcId="{C9CAE74E-3702-4837-BB57-CD3F9642AB2D}" destId="{9CE9FD3B-778B-4819-9545-6D83C1D53AEA}" srcOrd="2" destOrd="0" presId="urn:microsoft.com/office/officeart/2018/2/layout/IconLabelList"/>
    <dgm:cxn modelId="{7B9F325E-12C2-4DFB-AB71-286706DC6446}" type="presParOf" srcId="{C55B67FF-84DA-49CF-9806-88960DFD726F}" destId="{64F3127C-C745-4626-AA52-03222130EB30}" srcOrd="5" destOrd="0" presId="urn:microsoft.com/office/officeart/2018/2/layout/IconLabelList"/>
    <dgm:cxn modelId="{47E46A13-AF5E-4C8A-8940-536FC8657135}" type="presParOf" srcId="{C55B67FF-84DA-49CF-9806-88960DFD726F}" destId="{D9D7174E-7B4D-466B-AE27-AD79727F8432}" srcOrd="6" destOrd="0" presId="urn:microsoft.com/office/officeart/2018/2/layout/IconLabelList"/>
    <dgm:cxn modelId="{19914ED6-C529-4C4C-ABC9-287150C2EC9C}" type="presParOf" srcId="{D9D7174E-7B4D-466B-AE27-AD79727F8432}" destId="{D2E29547-273C-4F10-BD15-29C40418137F}" srcOrd="0" destOrd="0" presId="urn:microsoft.com/office/officeart/2018/2/layout/IconLabelList"/>
    <dgm:cxn modelId="{A6E08D74-5A46-41FF-BAE3-AEFA85FD0732}" type="presParOf" srcId="{D9D7174E-7B4D-466B-AE27-AD79727F8432}" destId="{9AF140EF-FA40-4D79-89DB-186B1E556CE5}" srcOrd="1" destOrd="0" presId="urn:microsoft.com/office/officeart/2018/2/layout/IconLabelList"/>
    <dgm:cxn modelId="{D0B11F06-7DE3-49DB-87E5-DCE09C24FA08}" type="presParOf" srcId="{D9D7174E-7B4D-466B-AE27-AD79727F8432}" destId="{60121F73-CBE7-4D96-A466-1B25A230197F}" srcOrd="2" destOrd="0" presId="urn:microsoft.com/office/officeart/2018/2/layout/IconLabelList"/>
    <dgm:cxn modelId="{B0104043-FE19-4750-BFFE-B73AFD64B168}" type="presParOf" srcId="{C55B67FF-84DA-49CF-9806-88960DFD726F}" destId="{820D0A02-E040-4CFC-8EB0-10F1E9D028C2}" srcOrd="7" destOrd="0" presId="urn:microsoft.com/office/officeart/2018/2/layout/IconLabelList"/>
    <dgm:cxn modelId="{A85DDE22-6204-48AA-923A-88C7D6FE2B8C}" type="presParOf" srcId="{C55B67FF-84DA-49CF-9806-88960DFD726F}" destId="{53D6922E-0DB8-4027-9F28-75F265497F0A}" srcOrd="8" destOrd="0" presId="urn:microsoft.com/office/officeart/2018/2/layout/IconLabelList"/>
    <dgm:cxn modelId="{84038AE8-DED2-40DF-B527-F97A8E9B3DC7}" type="presParOf" srcId="{53D6922E-0DB8-4027-9F28-75F265497F0A}" destId="{2757CF03-ACB2-441F-B4D8-5E94C38CFA12}" srcOrd="0" destOrd="0" presId="urn:microsoft.com/office/officeart/2018/2/layout/IconLabelList"/>
    <dgm:cxn modelId="{CD2E9DFF-6DB0-4D19-960D-DD70B696D72C}" type="presParOf" srcId="{53D6922E-0DB8-4027-9F28-75F265497F0A}" destId="{94B90971-6804-4D46-BE12-38DD72540B2E}" srcOrd="1" destOrd="0" presId="urn:microsoft.com/office/officeart/2018/2/layout/IconLabelList"/>
    <dgm:cxn modelId="{2AF09408-C681-423F-B9CF-3ADEC5BC9908}" type="presParOf" srcId="{53D6922E-0DB8-4027-9F28-75F265497F0A}" destId="{D6E29924-20CD-4991-AD42-588364F6FE31}" srcOrd="2" destOrd="0" presId="urn:microsoft.com/office/officeart/2018/2/layout/IconLabelList"/>
    <dgm:cxn modelId="{31089516-8922-41CE-A06E-CB0651842876}" type="presParOf" srcId="{C55B67FF-84DA-49CF-9806-88960DFD726F}" destId="{9B4F8CE9-9582-45C5-B966-BFFAABE8D187}" srcOrd="9" destOrd="0" presId="urn:microsoft.com/office/officeart/2018/2/layout/IconLabelList"/>
    <dgm:cxn modelId="{27BF6C83-B669-48A8-A9BC-E55150F26874}" type="presParOf" srcId="{C55B67FF-84DA-49CF-9806-88960DFD726F}" destId="{FCD2EDB2-E5D5-43A4-8783-C1E859E8CE96}" srcOrd="10" destOrd="0" presId="urn:microsoft.com/office/officeart/2018/2/layout/IconLabelList"/>
    <dgm:cxn modelId="{1CF177B0-5B97-4283-9FD0-8548346E6136}" type="presParOf" srcId="{FCD2EDB2-E5D5-43A4-8783-C1E859E8CE96}" destId="{8CE8E379-0151-4160-81CA-3146B5E499B9}" srcOrd="0" destOrd="0" presId="urn:microsoft.com/office/officeart/2018/2/layout/IconLabelList"/>
    <dgm:cxn modelId="{F596E9B5-2CC5-4B85-83C6-47F2D6F623E7}" type="presParOf" srcId="{FCD2EDB2-E5D5-43A4-8783-C1E859E8CE96}" destId="{11B2D8E7-EA25-4EDE-884A-F3184754958E}" srcOrd="1" destOrd="0" presId="urn:microsoft.com/office/officeart/2018/2/layout/IconLabelList"/>
    <dgm:cxn modelId="{49247614-321B-4598-ABA3-231E681301BD}" type="presParOf" srcId="{FCD2EDB2-E5D5-43A4-8783-C1E859E8CE96}" destId="{A34BCD93-759B-4923-B32C-F130B15E1DFF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FDACE8-B0A4-434C-A55B-DC438FE52BB5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0832C81A-E9FE-4AE0-9996-F5D447916B1C}">
      <dgm:prSet custT="1"/>
      <dgm:spPr/>
      <dgm:t>
        <a:bodyPr/>
        <a:lstStyle/>
        <a:p>
          <a:pPr algn="ctr"/>
          <a:r>
            <a:rPr lang="tr-TR" sz="2400" dirty="0"/>
            <a:t>Konaklama seçenekleri gidilen ülke ve üniversiteye göre değişir</a:t>
          </a:r>
          <a:r>
            <a:rPr lang="tr-TR" sz="2000" dirty="0"/>
            <a:t>.</a:t>
          </a:r>
          <a:endParaRPr lang="en-US" sz="2000" dirty="0"/>
        </a:p>
      </dgm:t>
    </dgm:pt>
    <dgm:pt modelId="{51049510-21F5-4D14-88AA-6C71B6A266BB}" type="parTrans" cxnId="{37B23430-A85A-4925-97F6-C41296BEE92D}">
      <dgm:prSet/>
      <dgm:spPr/>
      <dgm:t>
        <a:bodyPr/>
        <a:lstStyle/>
        <a:p>
          <a:endParaRPr lang="en-US"/>
        </a:p>
      </dgm:t>
    </dgm:pt>
    <dgm:pt modelId="{18C95937-AEF9-4F39-AA0C-BBCA463422F0}" type="sibTrans" cxnId="{37B23430-A85A-4925-97F6-C41296BEE92D}">
      <dgm:prSet/>
      <dgm:spPr/>
      <dgm:t>
        <a:bodyPr/>
        <a:lstStyle/>
        <a:p>
          <a:endParaRPr lang="en-US"/>
        </a:p>
      </dgm:t>
    </dgm:pt>
    <dgm:pt modelId="{74F68453-D2E5-47CB-A885-C5AA6F1EFE09}">
      <dgm:prSet custT="1"/>
      <dgm:spPr/>
      <dgm:t>
        <a:bodyPr/>
        <a:lstStyle/>
        <a:p>
          <a:pPr algn="just"/>
          <a:r>
            <a:rPr lang="tr-TR" sz="1200" b="1" dirty="0"/>
            <a:t>Erasmus öğrenim </a:t>
          </a:r>
          <a:r>
            <a:rPr lang="tr-TR" sz="1200" b="1" dirty="0" smtClean="0"/>
            <a:t>dönemi </a:t>
          </a:r>
          <a:r>
            <a:rPr lang="tr-TR" sz="1200" b="1" dirty="0"/>
            <a:t>için kalacak yeri ayarlamak için, misafir olunacak üniversite uluslararası öğrenciler için konaklama sağlamak zorunda </a:t>
          </a:r>
          <a:r>
            <a:rPr lang="tr-TR" sz="1200" b="1" dirty="0" smtClean="0"/>
            <a:t>değildir.</a:t>
          </a:r>
        </a:p>
        <a:p>
          <a:pPr algn="just"/>
          <a:r>
            <a:rPr lang="tr-TR" sz="1200" dirty="0" smtClean="0"/>
            <a:t>Ancak üniversitelerin birçoğu</a:t>
          </a:r>
          <a:r>
            <a:rPr lang="tr-TR" sz="1200" dirty="0"/>
            <a:t>, öğrencilerin zamanında başvurmaları durumunda yurt odası ayırır ve kampüs dışında konaklama konusunda bilgi verir. </a:t>
          </a:r>
          <a:endParaRPr lang="tr-TR" sz="1200" dirty="0" smtClean="0"/>
        </a:p>
        <a:p>
          <a:pPr algn="just"/>
          <a:r>
            <a:rPr lang="tr-TR" sz="1200" dirty="0" smtClean="0"/>
            <a:t>Karşı </a:t>
          </a:r>
          <a:r>
            <a:rPr lang="tr-TR" sz="1200" dirty="0"/>
            <a:t>kurumun Uluslararası Ofis Birimi size nerede kalınabileceği, üniversite ve şehirdeki konaklama imkanları ile ilgili bilgi ve tavsiyeler verecektir. </a:t>
          </a:r>
          <a:endParaRPr lang="tr-TR" sz="1200" dirty="0" smtClean="0"/>
        </a:p>
        <a:p>
          <a:pPr algn="just"/>
          <a:r>
            <a:rPr lang="tr-TR" sz="1200" dirty="0" smtClean="0"/>
            <a:t>Barınma </a:t>
          </a:r>
          <a:r>
            <a:rPr lang="tr-TR" sz="1200" dirty="0"/>
            <a:t>ile ilgili sunulan bilgileri takip etmeli, </a:t>
          </a:r>
          <a:r>
            <a:rPr lang="tr-TR" sz="1200" b="1" dirty="0"/>
            <a:t>eğer uygun bir seçenek sunulmuyorsa kendi barınma olanaklarınızı araştırmalısınız.</a:t>
          </a:r>
          <a:endParaRPr lang="en-US" sz="1200" dirty="0"/>
        </a:p>
      </dgm:t>
    </dgm:pt>
    <dgm:pt modelId="{C8456284-B39F-49B0-A4DC-2F879030FAF1}" type="parTrans" cxnId="{1AE0BFA7-8175-4966-AA84-0878E9ED9245}">
      <dgm:prSet/>
      <dgm:spPr/>
      <dgm:t>
        <a:bodyPr/>
        <a:lstStyle/>
        <a:p>
          <a:endParaRPr lang="en-US"/>
        </a:p>
      </dgm:t>
    </dgm:pt>
    <dgm:pt modelId="{59519684-A773-4149-886F-37FD2BEF5A4E}" type="sibTrans" cxnId="{1AE0BFA7-8175-4966-AA84-0878E9ED9245}">
      <dgm:prSet/>
      <dgm:spPr/>
      <dgm:t>
        <a:bodyPr/>
        <a:lstStyle/>
        <a:p>
          <a:endParaRPr lang="en-US"/>
        </a:p>
      </dgm:t>
    </dgm:pt>
    <dgm:pt modelId="{880D01EE-1DC7-4577-BE71-5F30B10B3597}" type="pres">
      <dgm:prSet presAssocID="{54FDACE8-B0A4-434C-A55B-DC438FE52BB5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E185FE6D-86D7-4E89-902C-ED0A9F1CD80B}" type="pres">
      <dgm:prSet presAssocID="{54FDACE8-B0A4-434C-A55B-DC438FE52BB5}" presName="container" presStyleCnt="0">
        <dgm:presLayoutVars>
          <dgm:dir/>
          <dgm:resizeHandles val="exact"/>
        </dgm:presLayoutVars>
      </dgm:prSet>
      <dgm:spPr/>
    </dgm:pt>
    <dgm:pt modelId="{A45CA71C-70D2-43FF-8B6A-185C59268BE9}" type="pres">
      <dgm:prSet presAssocID="{0832C81A-E9FE-4AE0-9996-F5D447916B1C}" presName="compNode" presStyleCnt="0"/>
      <dgm:spPr/>
    </dgm:pt>
    <dgm:pt modelId="{225E7F02-3159-43EC-A7B6-567D5CC20BB0}" type="pres">
      <dgm:prSet presAssocID="{0832C81A-E9FE-4AE0-9996-F5D447916B1C}" presName="iconBgRect" presStyleLbl="bgShp" presStyleIdx="0" presStyleCnt="2"/>
      <dgm:spPr/>
    </dgm:pt>
    <dgm:pt modelId="{09521BA4-A696-411E-A3A0-00F14AB681EF}" type="pres">
      <dgm:prSet presAssocID="{0832C81A-E9FE-4AE0-9996-F5D447916B1C}" presName="iconRect" presStyleLbl="nod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Yatak"/>
        </a:ext>
      </dgm:extLst>
    </dgm:pt>
    <dgm:pt modelId="{59F68FFB-6C0F-44AB-91A1-44224B305595}" type="pres">
      <dgm:prSet presAssocID="{0832C81A-E9FE-4AE0-9996-F5D447916B1C}" presName="spaceRect" presStyleCnt="0"/>
      <dgm:spPr/>
    </dgm:pt>
    <dgm:pt modelId="{386F5447-6C10-4230-8CED-005BFC44FCFE}" type="pres">
      <dgm:prSet presAssocID="{0832C81A-E9FE-4AE0-9996-F5D447916B1C}" presName="textRect" presStyleLbl="revTx" presStyleIdx="0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  <dgm:pt modelId="{F9E53991-F928-4B79-8751-7AFC25BC0A5C}" type="pres">
      <dgm:prSet presAssocID="{18C95937-AEF9-4F39-AA0C-BBCA463422F0}" presName="sibTrans" presStyleLbl="sibTrans2D1" presStyleIdx="0" presStyleCnt="0"/>
      <dgm:spPr/>
      <dgm:t>
        <a:bodyPr/>
        <a:lstStyle/>
        <a:p>
          <a:endParaRPr lang="tr-TR"/>
        </a:p>
      </dgm:t>
    </dgm:pt>
    <dgm:pt modelId="{78B8B5B5-B144-42E1-84A4-34BDEED9DCCD}" type="pres">
      <dgm:prSet presAssocID="{74F68453-D2E5-47CB-A885-C5AA6F1EFE09}" presName="compNode" presStyleCnt="0"/>
      <dgm:spPr/>
    </dgm:pt>
    <dgm:pt modelId="{4E4DFE29-5890-49B2-9967-C17015B207F5}" type="pres">
      <dgm:prSet presAssocID="{74F68453-D2E5-47CB-A885-C5AA6F1EFE09}" presName="iconBgRect" presStyleLbl="bgShp" presStyleIdx="1" presStyleCnt="2"/>
      <dgm:spPr/>
    </dgm:pt>
    <dgm:pt modelId="{42BF840C-9AE7-4633-9D53-C0D2A2FFB617}" type="pres">
      <dgm:prSet presAssocID="{74F68453-D2E5-47CB-A885-C5AA6F1EFE09}" presName="iconRect" presStyleLbl="node1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Diploma Roll"/>
        </a:ext>
      </dgm:extLst>
    </dgm:pt>
    <dgm:pt modelId="{95F9268E-2DB8-4CFD-A514-E6E45F8A7C60}" type="pres">
      <dgm:prSet presAssocID="{74F68453-D2E5-47CB-A885-C5AA6F1EFE09}" presName="spaceRect" presStyleCnt="0"/>
      <dgm:spPr/>
    </dgm:pt>
    <dgm:pt modelId="{9B25B9C9-A58F-4B05-A824-9D45EAAA27B9}" type="pres">
      <dgm:prSet presAssocID="{74F68453-D2E5-47CB-A885-C5AA6F1EFE09}" presName="textRect" presStyleLbl="revTx" presStyleIdx="1" presStyleCnt="2">
        <dgm:presLayoutVars>
          <dgm:chMax val="1"/>
          <dgm:chPref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AE0BFA7-8175-4966-AA84-0878E9ED9245}" srcId="{54FDACE8-B0A4-434C-A55B-DC438FE52BB5}" destId="{74F68453-D2E5-47CB-A885-C5AA6F1EFE09}" srcOrd="1" destOrd="0" parTransId="{C8456284-B39F-49B0-A4DC-2F879030FAF1}" sibTransId="{59519684-A773-4149-886F-37FD2BEF5A4E}"/>
    <dgm:cxn modelId="{37B23430-A85A-4925-97F6-C41296BEE92D}" srcId="{54FDACE8-B0A4-434C-A55B-DC438FE52BB5}" destId="{0832C81A-E9FE-4AE0-9996-F5D447916B1C}" srcOrd="0" destOrd="0" parTransId="{51049510-21F5-4D14-88AA-6C71B6A266BB}" sibTransId="{18C95937-AEF9-4F39-AA0C-BBCA463422F0}"/>
    <dgm:cxn modelId="{944656C3-FE10-4EDC-A18A-895603EEF8CD}" type="presOf" srcId="{74F68453-D2E5-47CB-A885-C5AA6F1EFE09}" destId="{9B25B9C9-A58F-4B05-A824-9D45EAAA27B9}" srcOrd="0" destOrd="0" presId="urn:microsoft.com/office/officeart/2018/2/layout/IconCircleList"/>
    <dgm:cxn modelId="{E1757F93-0A22-4A0B-BD51-38A7313B16C3}" type="presOf" srcId="{54FDACE8-B0A4-434C-A55B-DC438FE52BB5}" destId="{880D01EE-1DC7-4577-BE71-5F30B10B3597}" srcOrd="0" destOrd="0" presId="urn:microsoft.com/office/officeart/2018/2/layout/IconCircleList"/>
    <dgm:cxn modelId="{F2C92445-1C92-4F9B-9112-30AE57679D32}" type="presOf" srcId="{0832C81A-E9FE-4AE0-9996-F5D447916B1C}" destId="{386F5447-6C10-4230-8CED-005BFC44FCFE}" srcOrd="0" destOrd="0" presId="urn:microsoft.com/office/officeart/2018/2/layout/IconCircleList"/>
    <dgm:cxn modelId="{7964BC1F-266E-47A2-B8BA-CA5DD8D66C84}" type="presOf" srcId="{18C95937-AEF9-4F39-AA0C-BBCA463422F0}" destId="{F9E53991-F928-4B79-8751-7AFC25BC0A5C}" srcOrd="0" destOrd="0" presId="urn:microsoft.com/office/officeart/2018/2/layout/IconCircleList"/>
    <dgm:cxn modelId="{9F841B6A-E07A-40EE-BC03-57182B5D96FC}" type="presParOf" srcId="{880D01EE-1DC7-4577-BE71-5F30B10B3597}" destId="{E185FE6D-86D7-4E89-902C-ED0A9F1CD80B}" srcOrd="0" destOrd="0" presId="urn:microsoft.com/office/officeart/2018/2/layout/IconCircleList"/>
    <dgm:cxn modelId="{A840BD1F-974A-49B8-BE82-62352C8AE1FD}" type="presParOf" srcId="{E185FE6D-86D7-4E89-902C-ED0A9F1CD80B}" destId="{A45CA71C-70D2-43FF-8B6A-185C59268BE9}" srcOrd="0" destOrd="0" presId="urn:microsoft.com/office/officeart/2018/2/layout/IconCircleList"/>
    <dgm:cxn modelId="{6BDC1C9A-9792-4147-A536-64A5ADDE900B}" type="presParOf" srcId="{A45CA71C-70D2-43FF-8B6A-185C59268BE9}" destId="{225E7F02-3159-43EC-A7B6-567D5CC20BB0}" srcOrd="0" destOrd="0" presId="urn:microsoft.com/office/officeart/2018/2/layout/IconCircleList"/>
    <dgm:cxn modelId="{C06461EA-6BF3-41FA-8E5B-8D4AD9E1E4E3}" type="presParOf" srcId="{A45CA71C-70D2-43FF-8B6A-185C59268BE9}" destId="{09521BA4-A696-411E-A3A0-00F14AB681EF}" srcOrd="1" destOrd="0" presId="urn:microsoft.com/office/officeart/2018/2/layout/IconCircleList"/>
    <dgm:cxn modelId="{374A5234-E728-48A3-825E-608137167362}" type="presParOf" srcId="{A45CA71C-70D2-43FF-8B6A-185C59268BE9}" destId="{59F68FFB-6C0F-44AB-91A1-44224B305595}" srcOrd="2" destOrd="0" presId="urn:microsoft.com/office/officeart/2018/2/layout/IconCircleList"/>
    <dgm:cxn modelId="{93FE4C97-C3B2-435C-A5C0-17B086E9039C}" type="presParOf" srcId="{A45CA71C-70D2-43FF-8B6A-185C59268BE9}" destId="{386F5447-6C10-4230-8CED-005BFC44FCFE}" srcOrd="3" destOrd="0" presId="urn:microsoft.com/office/officeart/2018/2/layout/IconCircleList"/>
    <dgm:cxn modelId="{0C7A382A-B159-424A-AB67-EFB3BF02FFE9}" type="presParOf" srcId="{E185FE6D-86D7-4E89-902C-ED0A9F1CD80B}" destId="{F9E53991-F928-4B79-8751-7AFC25BC0A5C}" srcOrd="1" destOrd="0" presId="urn:microsoft.com/office/officeart/2018/2/layout/IconCircleList"/>
    <dgm:cxn modelId="{118E9F04-946C-4311-BAD2-20149C6E66B9}" type="presParOf" srcId="{E185FE6D-86D7-4E89-902C-ED0A9F1CD80B}" destId="{78B8B5B5-B144-42E1-84A4-34BDEED9DCCD}" srcOrd="2" destOrd="0" presId="urn:microsoft.com/office/officeart/2018/2/layout/IconCircleList"/>
    <dgm:cxn modelId="{1FE226C5-C1E8-4ACF-8384-14FF60C750B0}" type="presParOf" srcId="{78B8B5B5-B144-42E1-84A4-34BDEED9DCCD}" destId="{4E4DFE29-5890-49B2-9967-C17015B207F5}" srcOrd="0" destOrd="0" presId="urn:microsoft.com/office/officeart/2018/2/layout/IconCircleList"/>
    <dgm:cxn modelId="{358D7967-5B25-4046-A4F2-9F2CF0C9F426}" type="presParOf" srcId="{78B8B5B5-B144-42E1-84A4-34BDEED9DCCD}" destId="{42BF840C-9AE7-4633-9D53-C0D2A2FFB617}" srcOrd="1" destOrd="0" presId="urn:microsoft.com/office/officeart/2018/2/layout/IconCircleList"/>
    <dgm:cxn modelId="{A2FAC224-3DD4-43E6-AE71-A366360C19F6}" type="presParOf" srcId="{78B8B5B5-B144-42E1-84A4-34BDEED9DCCD}" destId="{95F9268E-2DB8-4CFD-A514-E6E45F8A7C60}" srcOrd="2" destOrd="0" presId="urn:microsoft.com/office/officeart/2018/2/layout/IconCircleList"/>
    <dgm:cxn modelId="{FE35DA0F-6954-4D0C-97EC-9D887E512B5F}" type="presParOf" srcId="{78B8B5B5-B144-42E1-84A4-34BDEED9DCCD}" destId="{9B25B9C9-A58F-4B05-A824-9D45EAAA27B9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29FFC8-CF6D-4386-BE9D-8F6DB66494F8}">
      <dsp:nvSpPr>
        <dsp:cNvPr id="0" name=""/>
        <dsp:cNvSpPr/>
      </dsp:nvSpPr>
      <dsp:spPr>
        <a:xfrm>
          <a:off x="0" y="0"/>
          <a:ext cx="7392921" cy="731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/>
            <a:t>Öğrenci hareketliliği ilanları için yılda 2 kez ilana çıkılır. </a:t>
          </a:r>
          <a:endParaRPr lang="en-US" sz="1600" kern="1200" dirty="0"/>
        </a:p>
      </dsp:txBody>
      <dsp:txXfrm>
        <a:off x="21422" y="21422"/>
        <a:ext cx="6518119" cy="688547"/>
      </dsp:txXfrm>
    </dsp:sp>
    <dsp:sp modelId="{38747D98-3502-492E-A776-0D9EE3EC95E1}">
      <dsp:nvSpPr>
        <dsp:cNvPr id="0" name=""/>
        <dsp:cNvSpPr/>
      </dsp:nvSpPr>
      <dsp:spPr>
        <a:xfrm>
          <a:off x="552068" y="661429"/>
          <a:ext cx="7392921" cy="107447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İlan metni Kasım ve Nisan aylarında Üniversitemiz Erasmus Koordinatörlüğü web sayfasında ve  üniversitemiz ana sayfasında </a:t>
          </a:r>
          <a:r>
            <a:rPr lang="tr-TR" sz="1500" kern="1200" dirty="0" smtClean="0"/>
            <a:t>yayımlanır. Başvuruların başlangıç ve bitiş süreleri ilanda belirtilir. </a:t>
          </a:r>
          <a:endParaRPr lang="en-US" sz="1500" kern="1200" dirty="0"/>
        </a:p>
      </dsp:txBody>
      <dsp:txXfrm>
        <a:off x="583538" y="692899"/>
        <a:ext cx="6302508" cy="1011539"/>
      </dsp:txXfrm>
    </dsp:sp>
    <dsp:sp modelId="{05230188-6E70-4962-AEA7-DF84B3E89980}">
      <dsp:nvSpPr>
        <dsp:cNvPr id="0" name=""/>
        <dsp:cNvSpPr/>
      </dsp:nvSpPr>
      <dsp:spPr>
        <a:xfrm>
          <a:off x="1104137" y="1665947"/>
          <a:ext cx="7392921" cy="731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4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4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Başvurular online olarak </a:t>
          </a:r>
          <a:r>
            <a:rPr lang="tr-TR" sz="1400" b="1" kern="1200" dirty="0" smtClean="0">
              <a:solidFill>
                <a:schemeClr val="tx1"/>
              </a:solidFill>
              <a:hlinkClick xmlns:r="http://schemas.openxmlformats.org/officeDocument/2006/relationships" r:id="rId2"/>
            </a:rPr>
            <a:t>https://erasmusbasvuru.ua.gov.tr</a:t>
          </a:r>
          <a:r>
            <a:rPr lang="tr-TR" sz="1400" b="1" kern="1200" dirty="0" smtClean="0">
              <a:solidFill>
                <a:schemeClr val="tx1"/>
              </a:solidFill>
            </a:rPr>
            <a:t> </a:t>
          </a:r>
          <a:r>
            <a:rPr lang="tr-TR" sz="1400" kern="1200" dirty="0" smtClean="0"/>
            <a:t>platformuna  e-devlet üzerinden giriş sağlanarak yapılır.</a:t>
          </a:r>
          <a:endParaRPr lang="en-US" sz="1400" kern="1200" dirty="0"/>
        </a:p>
      </dsp:txBody>
      <dsp:txXfrm>
        <a:off x="1125559" y="1687369"/>
        <a:ext cx="6322604" cy="688547"/>
      </dsp:txXfrm>
    </dsp:sp>
    <dsp:sp modelId="{697645B6-2AC0-4246-B210-350DD005B065}">
      <dsp:nvSpPr>
        <dsp:cNvPr id="0" name=""/>
        <dsp:cNvSpPr/>
      </dsp:nvSpPr>
      <dsp:spPr>
        <a:xfrm>
          <a:off x="1656206" y="2498920"/>
          <a:ext cx="7392921" cy="731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Öğrencilere başvuru bitimini takiben İngilizce Yabancı dil seviyelerini  </a:t>
          </a:r>
          <a:r>
            <a:rPr lang="tr-TR" sz="1500" kern="1200" dirty="0" smtClean="0"/>
            <a:t>ölçmek amacıyla </a:t>
          </a:r>
          <a:r>
            <a:rPr lang="tr-TR" sz="1500" kern="1200" dirty="0"/>
            <a:t>Yabancı Diller Yüksek  Okulumuz sınav uygulaması yapılır.</a:t>
          </a:r>
          <a:endParaRPr lang="en-US" sz="1500" kern="1200" dirty="0"/>
        </a:p>
      </dsp:txBody>
      <dsp:txXfrm>
        <a:off x="1677628" y="2520342"/>
        <a:ext cx="6322604" cy="688547"/>
      </dsp:txXfrm>
    </dsp:sp>
    <dsp:sp modelId="{1DE061DC-AABA-44E8-A5F4-796DDBA1AAAA}">
      <dsp:nvSpPr>
        <dsp:cNvPr id="0" name=""/>
        <dsp:cNvSpPr/>
      </dsp:nvSpPr>
      <dsp:spPr>
        <a:xfrm>
          <a:off x="2208275" y="3331894"/>
          <a:ext cx="7392921" cy="7313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duotone>
              <a:schemeClr val="accent6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6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outerShdw blurRad="381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500" kern="1200" dirty="0"/>
            <a:t>Sınav tarihi ve yeri </a:t>
          </a:r>
          <a:r>
            <a:rPr lang="tr-TR" sz="1500" kern="1200" dirty="0" err="1"/>
            <a:t>Erasmus</a:t>
          </a:r>
          <a:r>
            <a:rPr lang="tr-TR" sz="1500" kern="1200" dirty="0"/>
            <a:t> Koordinatörlüğü tarafından öğrencilere </a:t>
          </a:r>
          <a:r>
            <a:rPr lang="tr-TR" sz="1500" kern="1200" dirty="0" smtClean="0"/>
            <a:t>duyurulur.</a:t>
          </a:r>
          <a:endParaRPr lang="en-US" sz="1500" kern="1200" dirty="0"/>
        </a:p>
      </dsp:txBody>
      <dsp:txXfrm>
        <a:off x="2229697" y="3353316"/>
        <a:ext cx="6322604" cy="688547"/>
      </dsp:txXfrm>
    </dsp:sp>
    <dsp:sp modelId="{4C992621-6ACB-4F51-AB57-6922B2F5C5F3}">
      <dsp:nvSpPr>
        <dsp:cNvPr id="0" name=""/>
        <dsp:cNvSpPr/>
      </dsp:nvSpPr>
      <dsp:spPr>
        <a:xfrm>
          <a:off x="6917517" y="534322"/>
          <a:ext cx="475404" cy="47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024483" y="534322"/>
        <a:ext cx="261472" cy="357742"/>
      </dsp:txXfrm>
    </dsp:sp>
    <dsp:sp modelId="{E17482AE-97DC-4EC6-97F0-0F541CF26118}">
      <dsp:nvSpPr>
        <dsp:cNvPr id="0" name=""/>
        <dsp:cNvSpPr/>
      </dsp:nvSpPr>
      <dsp:spPr>
        <a:xfrm>
          <a:off x="7469586" y="1367295"/>
          <a:ext cx="475404" cy="47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7576552" y="1367295"/>
        <a:ext cx="261472" cy="357742"/>
      </dsp:txXfrm>
    </dsp:sp>
    <dsp:sp modelId="{6B382FCC-1BD0-46C2-A8FC-8A6D8F876999}">
      <dsp:nvSpPr>
        <dsp:cNvPr id="0" name=""/>
        <dsp:cNvSpPr/>
      </dsp:nvSpPr>
      <dsp:spPr>
        <a:xfrm>
          <a:off x="8021654" y="2188079"/>
          <a:ext cx="475404" cy="47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128620" y="2188079"/>
        <a:ext cx="261472" cy="357742"/>
      </dsp:txXfrm>
    </dsp:sp>
    <dsp:sp modelId="{E18B799C-C475-4356-8585-6BE9340BF3F6}">
      <dsp:nvSpPr>
        <dsp:cNvPr id="0" name=""/>
        <dsp:cNvSpPr/>
      </dsp:nvSpPr>
      <dsp:spPr>
        <a:xfrm>
          <a:off x="8573723" y="3029179"/>
          <a:ext cx="475404" cy="475404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100" kern="1200"/>
        </a:p>
      </dsp:txBody>
      <dsp:txXfrm>
        <a:off x="8680689" y="3029179"/>
        <a:ext cx="261472" cy="3577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198690-D0BC-4995-85FC-AE41B372BBC2}">
      <dsp:nvSpPr>
        <dsp:cNvPr id="0" name=""/>
        <dsp:cNvSpPr/>
      </dsp:nvSpPr>
      <dsp:spPr>
        <a:xfrm>
          <a:off x="2049147" y="59871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7192" y="642078"/>
        <a:ext cx="23510" cy="4706"/>
      </dsp:txXfrm>
    </dsp:sp>
    <dsp:sp modelId="{3CE3E8E3-E740-4EE6-B0E0-4EC83BFD7A09}">
      <dsp:nvSpPr>
        <dsp:cNvPr id="0" name=""/>
        <dsp:cNvSpPr/>
      </dsp:nvSpPr>
      <dsp:spPr>
        <a:xfrm>
          <a:off x="6596" y="31126"/>
          <a:ext cx="2044350" cy="1226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Başvuru sistemi tarafından öğrencilerin kimlik bilgileri  ve not ortalamalarını otomatik olarak çekilir.</a:t>
          </a:r>
          <a:endParaRPr lang="en-US" sz="1200" kern="1200"/>
        </a:p>
      </dsp:txBody>
      <dsp:txXfrm>
        <a:off x="6596" y="31126"/>
        <a:ext cx="2044350" cy="1226610"/>
      </dsp:txXfrm>
    </dsp:sp>
    <dsp:sp modelId="{3FB59728-C310-45F3-AC89-DA2322A5F947}">
      <dsp:nvSpPr>
        <dsp:cNvPr id="0" name=""/>
        <dsp:cNvSpPr/>
      </dsp:nvSpPr>
      <dsp:spPr>
        <a:xfrm>
          <a:off x="4563698" y="59871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1743" y="642078"/>
        <a:ext cx="23510" cy="4706"/>
      </dsp:txXfrm>
    </dsp:sp>
    <dsp:sp modelId="{F4506C16-5400-495C-8B2D-84FF22542BE2}">
      <dsp:nvSpPr>
        <dsp:cNvPr id="0" name=""/>
        <dsp:cNvSpPr/>
      </dsp:nvSpPr>
      <dsp:spPr>
        <a:xfrm>
          <a:off x="2521147" y="31126"/>
          <a:ext cx="2044350" cy="12266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err="1">
              <a:latin typeface="+mj-lt"/>
            </a:rPr>
            <a:t>Önlisans</a:t>
          </a:r>
          <a:r>
            <a:rPr lang="tr-TR" sz="1200" kern="1200" dirty="0">
              <a:latin typeface="+mj-lt"/>
            </a:rPr>
            <a:t>/lisans öğrencilerinin programa başvuru yapabilmesi için en az 2,20/4, yüksek lisans ve doktora öğrencilerinin ise 2,50/4 not ortalamasına sahip olması gerekir.</a:t>
          </a:r>
          <a:endParaRPr lang="en-US" sz="1200" kern="1200" dirty="0">
            <a:latin typeface="+mj-lt"/>
          </a:endParaRPr>
        </a:p>
      </dsp:txBody>
      <dsp:txXfrm>
        <a:off x="2521147" y="31126"/>
        <a:ext cx="2044350" cy="1226610"/>
      </dsp:txXfrm>
    </dsp:sp>
    <dsp:sp modelId="{E5A512C7-1638-4899-853D-E117ABFB94E9}">
      <dsp:nvSpPr>
        <dsp:cNvPr id="0" name=""/>
        <dsp:cNvSpPr/>
      </dsp:nvSpPr>
      <dsp:spPr>
        <a:xfrm>
          <a:off x="7078249" y="59871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86294" y="642078"/>
        <a:ext cx="23510" cy="4706"/>
      </dsp:txXfrm>
    </dsp:sp>
    <dsp:sp modelId="{115694AA-F496-4EB5-8320-DD597F7A4D2E}">
      <dsp:nvSpPr>
        <dsp:cNvPr id="0" name=""/>
        <dsp:cNvSpPr/>
      </dsp:nvSpPr>
      <dsp:spPr>
        <a:xfrm>
          <a:off x="5035698" y="31126"/>
          <a:ext cx="2044350" cy="12266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Not ortalaması şartını taşımayan öğrenciler programa başvuru yapamaz.</a:t>
          </a:r>
          <a:endParaRPr lang="en-US" sz="1200" kern="1200"/>
        </a:p>
      </dsp:txBody>
      <dsp:txXfrm>
        <a:off x="5035698" y="31126"/>
        <a:ext cx="2044350" cy="1226610"/>
      </dsp:txXfrm>
    </dsp:sp>
    <dsp:sp modelId="{128450FF-1AB3-4D36-98EC-C16C02F803A0}">
      <dsp:nvSpPr>
        <dsp:cNvPr id="0" name=""/>
        <dsp:cNvSpPr/>
      </dsp:nvSpPr>
      <dsp:spPr>
        <a:xfrm>
          <a:off x="1028771" y="1255937"/>
          <a:ext cx="7543653" cy="439600"/>
        </a:xfrm>
        <a:custGeom>
          <a:avLst/>
          <a:gdLst/>
          <a:ahLst/>
          <a:cxnLst/>
          <a:rect l="0" t="0" r="0" b="0"/>
          <a:pathLst>
            <a:path>
              <a:moveTo>
                <a:pt x="7543653" y="0"/>
              </a:moveTo>
              <a:lnTo>
                <a:pt x="7543653" y="236900"/>
              </a:lnTo>
              <a:lnTo>
                <a:pt x="0" y="236900"/>
              </a:lnTo>
              <a:lnTo>
                <a:pt x="0" y="439600"/>
              </a:lnTo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1641" y="1473384"/>
        <a:ext cx="377914" cy="4706"/>
      </dsp:txXfrm>
    </dsp:sp>
    <dsp:sp modelId="{09ED9CEE-5DB0-48E4-BF11-119792BBBF43}">
      <dsp:nvSpPr>
        <dsp:cNvPr id="0" name=""/>
        <dsp:cNvSpPr/>
      </dsp:nvSpPr>
      <dsp:spPr>
        <a:xfrm>
          <a:off x="7550249" y="31126"/>
          <a:ext cx="2044350" cy="122661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Başvuru esnasında öğrencilerin program kapsamında öğrenim görmeyi tercih edecekleri üniversitelerin bilgisi sistem tarafından otomatik olarak listelenir.</a:t>
          </a:r>
          <a:endParaRPr lang="en-US" sz="1200" kern="1200"/>
        </a:p>
      </dsp:txBody>
      <dsp:txXfrm>
        <a:off x="7550249" y="31126"/>
        <a:ext cx="2044350" cy="1226610"/>
      </dsp:txXfrm>
    </dsp:sp>
    <dsp:sp modelId="{E156E3A5-C591-44CC-806F-2166A71C2A42}">
      <dsp:nvSpPr>
        <dsp:cNvPr id="0" name=""/>
        <dsp:cNvSpPr/>
      </dsp:nvSpPr>
      <dsp:spPr>
        <a:xfrm>
          <a:off x="2049147" y="229552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257192" y="2338889"/>
        <a:ext cx="23510" cy="4706"/>
      </dsp:txXfrm>
    </dsp:sp>
    <dsp:sp modelId="{63B86033-1889-4D5C-A99C-973922BAF044}">
      <dsp:nvSpPr>
        <dsp:cNvPr id="0" name=""/>
        <dsp:cNvSpPr/>
      </dsp:nvSpPr>
      <dsp:spPr>
        <a:xfrm>
          <a:off x="6596" y="1727937"/>
          <a:ext cx="2044350" cy="122661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Öğrenciler en fazla 3 tercih yapabilir</a:t>
          </a:r>
          <a:endParaRPr lang="en-US" sz="1200" kern="1200"/>
        </a:p>
      </dsp:txBody>
      <dsp:txXfrm>
        <a:off x="6596" y="1727937"/>
        <a:ext cx="2044350" cy="1226610"/>
      </dsp:txXfrm>
    </dsp:sp>
    <dsp:sp modelId="{5442B123-781B-49AB-B89C-D1D2F3E7FAE2}">
      <dsp:nvSpPr>
        <dsp:cNvPr id="0" name=""/>
        <dsp:cNvSpPr/>
      </dsp:nvSpPr>
      <dsp:spPr>
        <a:xfrm>
          <a:off x="4563698" y="229552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771743" y="2338889"/>
        <a:ext cx="23510" cy="4706"/>
      </dsp:txXfrm>
    </dsp:sp>
    <dsp:sp modelId="{06B5C479-B13B-4243-84F0-E68E641646C8}">
      <dsp:nvSpPr>
        <dsp:cNvPr id="0" name=""/>
        <dsp:cNvSpPr/>
      </dsp:nvSpPr>
      <dsp:spPr>
        <a:xfrm>
          <a:off x="2521147" y="1727937"/>
          <a:ext cx="2044350" cy="12266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Erasmus programında ikili anlaşmalar bölümler arası anlaşma şeklinde yapılmaktadır.</a:t>
          </a:r>
          <a:endParaRPr lang="en-US" sz="1200" kern="1200"/>
        </a:p>
      </dsp:txBody>
      <dsp:txXfrm>
        <a:off x="2521147" y="1727937"/>
        <a:ext cx="2044350" cy="1226610"/>
      </dsp:txXfrm>
    </dsp:sp>
    <dsp:sp modelId="{4AB846ED-40CF-4DCC-8864-183D35E745EB}">
      <dsp:nvSpPr>
        <dsp:cNvPr id="0" name=""/>
        <dsp:cNvSpPr/>
      </dsp:nvSpPr>
      <dsp:spPr>
        <a:xfrm>
          <a:off x="7078249" y="2295522"/>
          <a:ext cx="43960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9600" y="45720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286294" y="2338889"/>
        <a:ext cx="23510" cy="4706"/>
      </dsp:txXfrm>
    </dsp:sp>
    <dsp:sp modelId="{46DBA6A5-3B18-4192-870E-979A093AD2C9}">
      <dsp:nvSpPr>
        <dsp:cNvPr id="0" name=""/>
        <dsp:cNvSpPr/>
      </dsp:nvSpPr>
      <dsp:spPr>
        <a:xfrm>
          <a:off x="5035698" y="1727937"/>
          <a:ext cx="2044350" cy="122661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Aday öğrencilerin üniversitemizde öğrenim gördüğü bölümler ikili anlaşmaya sahip değilse, bu bölüm öğrencileri programdan yararlanamaz.</a:t>
          </a:r>
          <a:endParaRPr lang="en-US" sz="1200" kern="1200"/>
        </a:p>
      </dsp:txBody>
      <dsp:txXfrm>
        <a:off x="5035698" y="1727937"/>
        <a:ext cx="2044350" cy="1226610"/>
      </dsp:txXfrm>
    </dsp:sp>
    <dsp:sp modelId="{123F0CC5-16ED-4F3B-AB32-92F575FED1DE}">
      <dsp:nvSpPr>
        <dsp:cNvPr id="0" name=""/>
        <dsp:cNvSpPr/>
      </dsp:nvSpPr>
      <dsp:spPr>
        <a:xfrm>
          <a:off x="7550249" y="1727937"/>
          <a:ext cx="2044350" cy="122661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0175" tIns="105151" rIns="100175" bIns="105151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/>
            <a:t>Tercih ekranında seçebileceği kurum bilgisi bulunmayan öğrenciler programa başvuramazlar</a:t>
          </a:r>
          <a:endParaRPr lang="en-US" sz="1200" kern="1200"/>
        </a:p>
      </dsp:txBody>
      <dsp:txXfrm>
        <a:off x="7550249" y="1727937"/>
        <a:ext cx="2044350" cy="12266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7D23CD-E9AC-438A-B324-A85F86B72F26}">
      <dsp:nvSpPr>
        <dsp:cNvPr id="0" name=""/>
        <dsp:cNvSpPr/>
      </dsp:nvSpPr>
      <dsp:spPr>
        <a:xfrm>
          <a:off x="406416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64ED22-9B96-4BB4-9B68-02FB3DFD6A57}">
      <dsp:nvSpPr>
        <dsp:cNvPr id="0" name=""/>
        <dsp:cNvSpPr/>
      </dsp:nvSpPr>
      <dsp:spPr>
        <a:xfrm>
          <a:off x="2778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Öğrenci Staj Hareketliliği için kurumlararası anlaşma şartı aranmaz.</a:t>
          </a:r>
          <a:endParaRPr lang="en-US" sz="1200" kern="1200" dirty="0"/>
        </a:p>
      </dsp:txBody>
      <dsp:txXfrm>
        <a:off x="2778" y="1588323"/>
        <a:ext cx="1467773" cy="1238433"/>
      </dsp:txXfrm>
    </dsp:sp>
    <dsp:sp modelId="{CB18019A-EBA6-407D-A8CD-CD9CE523AACA}">
      <dsp:nvSpPr>
        <dsp:cNvPr id="0" name=""/>
        <dsp:cNvSpPr/>
      </dsp:nvSpPr>
      <dsp:spPr>
        <a:xfrm>
          <a:off x="2131049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C91DE-9E35-49E6-98EA-0E00D703051B}">
      <dsp:nvSpPr>
        <dsp:cNvPr id="0" name=""/>
        <dsp:cNvSpPr/>
      </dsp:nvSpPr>
      <dsp:spPr>
        <a:xfrm>
          <a:off x="1727412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Öğrencinin öğrenim programının bir parçası olarak tanınan zorunlu  veya isteğe bağlı olarak gerçekleştirilecek tam zamanlı stajlardır</a:t>
          </a:r>
          <a:r>
            <a:rPr lang="tr-TR" sz="1100" kern="1200" dirty="0"/>
            <a:t>.</a:t>
          </a:r>
          <a:endParaRPr lang="en-US" sz="1100" kern="1200" dirty="0"/>
        </a:p>
      </dsp:txBody>
      <dsp:txXfrm>
        <a:off x="1727412" y="1588323"/>
        <a:ext cx="1467773" cy="1238433"/>
      </dsp:txXfrm>
    </dsp:sp>
    <dsp:sp modelId="{1D914976-7F8B-4F2B-A660-6538F8DD23B3}">
      <dsp:nvSpPr>
        <dsp:cNvPr id="0" name=""/>
        <dsp:cNvSpPr/>
      </dsp:nvSpPr>
      <dsp:spPr>
        <a:xfrm>
          <a:off x="3855683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E9FD3B-778B-4819-9545-6D83C1D53AEA}">
      <dsp:nvSpPr>
        <dsp:cNvPr id="0" name=""/>
        <dsp:cNvSpPr/>
      </dsp:nvSpPr>
      <dsp:spPr>
        <a:xfrm>
          <a:off x="3452045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Faaliyet süresi, her bir öğrenim kademesi </a:t>
          </a:r>
          <a:r>
            <a:rPr lang="tr-TR" sz="1200" kern="1200" dirty="0" smtClean="0"/>
            <a:t>için </a:t>
          </a:r>
          <a:r>
            <a:rPr lang="tr-TR" sz="1200" kern="1200" dirty="0"/>
            <a:t>ayrı ayrı geçerli olmak  üzere 2 ile 12 ay arasında bir süredir.</a:t>
          </a:r>
          <a:endParaRPr lang="en-US" sz="1200" kern="1200" dirty="0"/>
        </a:p>
      </dsp:txBody>
      <dsp:txXfrm>
        <a:off x="3452045" y="1588323"/>
        <a:ext cx="1467773" cy="1238433"/>
      </dsp:txXfrm>
    </dsp:sp>
    <dsp:sp modelId="{D2E29547-273C-4F10-BD15-29C40418137F}">
      <dsp:nvSpPr>
        <dsp:cNvPr id="0" name=""/>
        <dsp:cNvSpPr/>
      </dsp:nvSpPr>
      <dsp:spPr>
        <a:xfrm>
          <a:off x="5580317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121F73-CBE7-4D96-A466-1B25A230197F}">
      <dsp:nvSpPr>
        <dsp:cNvPr id="0" name=""/>
        <dsp:cNvSpPr/>
      </dsp:nvSpPr>
      <dsp:spPr>
        <a:xfrm>
          <a:off x="5176679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Staj Hareketliliği ilanı Öğrenim </a:t>
          </a:r>
          <a:r>
            <a:rPr lang="tr-TR" sz="1200" kern="1200" dirty="0" smtClean="0"/>
            <a:t>Hareketliliği </a:t>
          </a:r>
          <a:r>
            <a:rPr lang="tr-TR" sz="1200" kern="1200" dirty="0"/>
            <a:t>ile aynı şartlardadır.</a:t>
          </a:r>
          <a:endParaRPr lang="en-US" sz="1200" kern="1200" dirty="0"/>
        </a:p>
      </dsp:txBody>
      <dsp:txXfrm>
        <a:off x="5176679" y="1588323"/>
        <a:ext cx="1467773" cy="1238433"/>
      </dsp:txXfrm>
    </dsp:sp>
    <dsp:sp modelId="{2757CF03-ACB2-441F-B4D8-5E94C38CFA12}">
      <dsp:nvSpPr>
        <dsp:cNvPr id="0" name=""/>
        <dsp:cNvSpPr/>
      </dsp:nvSpPr>
      <dsp:spPr>
        <a:xfrm>
          <a:off x="7304951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E29924-20CD-4991-AD42-588364F6FE31}">
      <dsp:nvSpPr>
        <dsp:cNvPr id="0" name=""/>
        <dsp:cNvSpPr/>
      </dsp:nvSpPr>
      <dsp:spPr>
        <a:xfrm>
          <a:off x="6901313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Başvuru yapan öğrenciler sisteme başvuru yaptıkları sırada </a:t>
          </a:r>
          <a:r>
            <a:rPr lang="tr-TR" sz="1200" kern="1200" dirty="0">
              <a:solidFill>
                <a:srgbClr val="FF0000"/>
              </a:solidFill>
            </a:rPr>
            <a:t>Kabul  Mektuplarını </a:t>
          </a:r>
          <a:r>
            <a:rPr lang="tr-TR" sz="1200" kern="1200" dirty="0"/>
            <a:t>da sisteme yüklemelidirler. Ancak başvuru öncesinde  Bölüm </a:t>
          </a:r>
          <a:r>
            <a:rPr lang="tr-TR" sz="1200" kern="1200" dirty="0" err="1"/>
            <a:t>Erasmus</a:t>
          </a:r>
          <a:r>
            <a:rPr lang="tr-TR" sz="1200" kern="1200" dirty="0"/>
            <a:t> </a:t>
          </a:r>
          <a:r>
            <a:rPr lang="tr-TR" sz="1200" kern="1200" dirty="0" smtClean="0"/>
            <a:t>Koordinatöründen </a:t>
          </a:r>
          <a:r>
            <a:rPr lang="tr-TR" sz="1200" kern="1200" dirty="0"/>
            <a:t>staj uygunluğu  hakkında onay almalıdır.</a:t>
          </a:r>
          <a:endParaRPr lang="en-US" sz="1200" kern="1200" dirty="0"/>
        </a:p>
      </dsp:txBody>
      <dsp:txXfrm>
        <a:off x="6901313" y="1588323"/>
        <a:ext cx="1467773" cy="1238433"/>
      </dsp:txXfrm>
    </dsp:sp>
    <dsp:sp modelId="{8CE8E379-0151-4160-81CA-3146B5E499B9}">
      <dsp:nvSpPr>
        <dsp:cNvPr id="0" name=""/>
        <dsp:cNvSpPr/>
      </dsp:nvSpPr>
      <dsp:spPr>
        <a:xfrm>
          <a:off x="9029584" y="592718"/>
          <a:ext cx="660498" cy="660498"/>
        </a:xfrm>
        <a:prstGeom prst="rect">
          <a:avLst/>
        </a:prstGeom>
        <a:blipFill>
          <a:blip xmlns:r="http://schemas.openxmlformats.org/officeDocument/2006/relationships"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4BCD93-759B-4923-B32C-F130B15E1DFF}">
      <dsp:nvSpPr>
        <dsp:cNvPr id="0" name=""/>
        <dsp:cNvSpPr/>
      </dsp:nvSpPr>
      <dsp:spPr>
        <a:xfrm>
          <a:off x="8625947" y="1588323"/>
          <a:ext cx="1467773" cy="1238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/>
            <a:t>Mezuniyet sonrası gerçekleştirilecek staj faaliyetinde başvurunun  öğrenci mezun olmadan önce yapılmış olması gerekir.</a:t>
          </a:r>
          <a:endParaRPr lang="en-US" sz="1200" kern="1200" dirty="0"/>
        </a:p>
      </dsp:txBody>
      <dsp:txXfrm>
        <a:off x="8625947" y="1588323"/>
        <a:ext cx="1467773" cy="123843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5E7F02-3159-43EC-A7B6-567D5CC20BB0}">
      <dsp:nvSpPr>
        <dsp:cNvPr id="0" name=""/>
        <dsp:cNvSpPr/>
      </dsp:nvSpPr>
      <dsp:spPr>
        <a:xfrm>
          <a:off x="57315" y="1152493"/>
          <a:ext cx="1255904" cy="125590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521BA4-A696-411E-A3A0-00F14AB681EF}">
      <dsp:nvSpPr>
        <dsp:cNvPr id="0" name=""/>
        <dsp:cNvSpPr/>
      </dsp:nvSpPr>
      <dsp:spPr>
        <a:xfrm>
          <a:off x="321055" y="1416233"/>
          <a:ext cx="728424" cy="728424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6F5447-6C10-4230-8CED-005BFC44FCFE}">
      <dsp:nvSpPr>
        <dsp:cNvPr id="0" name=""/>
        <dsp:cNvSpPr/>
      </dsp:nvSpPr>
      <dsp:spPr>
        <a:xfrm>
          <a:off x="1582342" y="1152493"/>
          <a:ext cx="2960346" cy="125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Konaklama seçenekleri gidilen ülke ve üniversiteye göre değişir</a:t>
          </a:r>
          <a:r>
            <a:rPr lang="tr-TR" sz="2000" kern="1200" dirty="0"/>
            <a:t>.</a:t>
          </a:r>
          <a:endParaRPr lang="en-US" sz="2000" kern="1200" dirty="0"/>
        </a:p>
      </dsp:txBody>
      <dsp:txXfrm>
        <a:off x="1582342" y="1152493"/>
        <a:ext cx="2960346" cy="1255904"/>
      </dsp:txXfrm>
    </dsp:sp>
    <dsp:sp modelId="{4E4DFE29-5890-49B2-9967-C17015B207F5}">
      <dsp:nvSpPr>
        <dsp:cNvPr id="0" name=""/>
        <dsp:cNvSpPr/>
      </dsp:nvSpPr>
      <dsp:spPr>
        <a:xfrm>
          <a:off x="5058507" y="1152493"/>
          <a:ext cx="1255904" cy="1255904"/>
        </a:xfrm>
        <a:prstGeom prst="ellipse">
          <a:avLst/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BF840C-9AE7-4633-9D53-C0D2A2FFB617}">
      <dsp:nvSpPr>
        <dsp:cNvPr id="0" name=""/>
        <dsp:cNvSpPr/>
      </dsp:nvSpPr>
      <dsp:spPr>
        <a:xfrm>
          <a:off x="5322247" y="1416233"/>
          <a:ext cx="728424" cy="72842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5B9C9-A58F-4B05-A824-9D45EAAA27B9}">
      <dsp:nvSpPr>
        <dsp:cNvPr id="0" name=""/>
        <dsp:cNvSpPr/>
      </dsp:nvSpPr>
      <dsp:spPr>
        <a:xfrm>
          <a:off x="6583534" y="1152493"/>
          <a:ext cx="2960346" cy="1255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b="1" kern="1200" dirty="0"/>
            <a:t>Erasmus öğrenim </a:t>
          </a:r>
          <a:r>
            <a:rPr lang="tr-TR" sz="1200" b="1" kern="1200" dirty="0" smtClean="0"/>
            <a:t>dönemi </a:t>
          </a:r>
          <a:r>
            <a:rPr lang="tr-TR" sz="1200" b="1" kern="1200" dirty="0"/>
            <a:t>için kalacak yeri ayarlamak için, misafir olunacak üniversite uluslararası öğrenciler için konaklama sağlamak zorunda </a:t>
          </a:r>
          <a:r>
            <a:rPr lang="tr-TR" sz="1200" b="1" kern="1200" dirty="0" smtClean="0"/>
            <a:t>değildir.</a:t>
          </a: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Ancak üniversitelerin birçoğu</a:t>
          </a:r>
          <a:r>
            <a:rPr lang="tr-TR" sz="1200" kern="1200" dirty="0"/>
            <a:t>, öğrencilerin zamanında başvurmaları durumunda yurt odası ayırır ve kampüs dışında konaklama konusunda bilgi verir. </a:t>
          </a:r>
          <a:endParaRPr lang="tr-TR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Karşı </a:t>
          </a:r>
          <a:r>
            <a:rPr lang="tr-TR" sz="1200" kern="1200" dirty="0"/>
            <a:t>kurumun Uluslararası Ofis Birimi size nerede kalınabileceği, üniversite ve şehirdeki konaklama imkanları ile ilgili bilgi ve tavsiyeler verecektir. </a:t>
          </a:r>
          <a:endParaRPr lang="tr-TR" sz="1200" kern="1200" dirty="0" smtClean="0"/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200" kern="1200" dirty="0" smtClean="0"/>
            <a:t>Barınma </a:t>
          </a:r>
          <a:r>
            <a:rPr lang="tr-TR" sz="1200" kern="1200" dirty="0"/>
            <a:t>ile ilgili sunulan bilgileri takip etmeli, </a:t>
          </a:r>
          <a:r>
            <a:rPr lang="tr-TR" sz="1200" b="1" kern="1200" dirty="0"/>
            <a:t>eğer uygun bir seçenek sunulmuyorsa kendi barınma olanaklarınızı araştırmalısınız.</a:t>
          </a:r>
          <a:endParaRPr lang="en-US" sz="1200" kern="1200" dirty="0"/>
        </a:p>
      </dsp:txBody>
      <dsp:txXfrm>
        <a:off x="6583534" y="1152493"/>
        <a:ext cx="2960346" cy="12559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834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37187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8761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8338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74183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74841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7868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92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436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2919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644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1634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18226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56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963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7253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48822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84EF1F3-23FD-4654-B385-50624DC8FC98}" type="datetimeFigureOut">
              <a:rPr lang="tr-TR" smtClean="0"/>
              <a:t>19.10.2023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314F7-762B-479D-B21D-AE993B45E70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8563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ysmn@bilkent.edu.tr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>
            <a:extLst>
              <a:ext uri="{FF2B5EF4-FFF2-40B4-BE49-F238E27FC236}">
                <a16:creationId xmlns:a16="http://schemas.microsoft.com/office/drawing/2014/main" xmlns="" id="{6BD642B1-E8A0-4B5B-8E4A-D8EF15A08E3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xmlns="" id="{241D71B9-BFD9-40DE-BC3B-E64BA28953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xmlns="" id="{D2504B9E-D812-4C78-9981-5F48C1288A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124" name="Picture 123">
              <a:extLst>
                <a:ext uri="{FF2B5EF4-FFF2-40B4-BE49-F238E27FC236}">
                  <a16:creationId xmlns:a16="http://schemas.microsoft.com/office/drawing/2014/main" xmlns="" id="{2F886AB1-61BE-4427-BED7-571CF1EF1C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5" name="Picture 124">
              <a:extLst>
                <a:ext uri="{FF2B5EF4-FFF2-40B4-BE49-F238E27FC236}">
                  <a16:creationId xmlns:a16="http://schemas.microsoft.com/office/drawing/2014/main" xmlns="" id="{E912E8F6-1094-49C1-B7CD-CC46B33D6F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xmlns="" id="{1870FE29-3AF7-4226-8303-7C1B0B8E1F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9" name="Rectangle 128">
            <a:extLst>
              <a:ext uri="{FF2B5EF4-FFF2-40B4-BE49-F238E27FC236}">
                <a16:creationId xmlns:a16="http://schemas.microsoft.com/office/drawing/2014/main" xmlns="" id="{AAE3107B-714A-461C-AC2A-394A70CFC7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1" name="Group 130">
            <a:extLst>
              <a:ext uri="{FF2B5EF4-FFF2-40B4-BE49-F238E27FC236}">
                <a16:creationId xmlns:a16="http://schemas.microsoft.com/office/drawing/2014/main" xmlns="" id="{AB3F6FE8-AF7E-4703-AB78-FD9AFD2AC2D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xmlns="" id="{B6E95CD8-B3B8-425C-8484-D08634E4BE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xmlns="" id="{5395F701-DCB7-480C-817B-538CD262B7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150" name="Picture 133">
              <a:extLst>
                <a:ext uri="{FF2B5EF4-FFF2-40B4-BE49-F238E27FC236}">
                  <a16:creationId xmlns:a16="http://schemas.microsoft.com/office/drawing/2014/main" xmlns="" id="{C7BFDE70-806B-4B63-9B0E-CC97A2E355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5" name="Picture 134">
              <a:extLst>
                <a:ext uri="{FF2B5EF4-FFF2-40B4-BE49-F238E27FC236}">
                  <a16:creationId xmlns:a16="http://schemas.microsoft.com/office/drawing/2014/main" xmlns="" id="{B4FC4EAC-1FD8-4625-8AFF-04A04361319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917864E8-2D7E-B35E-F74B-DD4D96A849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884" y="1041401"/>
            <a:ext cx="4511664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000" b="1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>ERASMUS DEĞİŞİM PROGRAMI ÖĞRENCİ HAREKETLİLİĞİ SÜREÇLERİ</a:t>
            </a:r>
            <a:r>
              <a:rPr lang="en-US" sz="30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  <a:t/>
            </a:r>
            <a:br>
              <a:rPr lang="en-US" sz="3000" kern="1200" cap="none" dirty="0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rPr>
            </a:br>
            <a:endParaRPr lang="en-US" sz="3000" kern="1200" cap="none" dirty="0">
              <a:ln w="3175" cmpd="sng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latin typeface="+mj-lt"/>
              <a:ea typeface="+mj-ea"/>
              <a:cs typeface="+mj-cs"/>
            </a:endParaRPr>
          </a:p>
        </p:txBody>
      </p: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xmlns="" id="{A36D75B7-CF09-4927-A857-F377500265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92636" y="3509772"/>
            <a:ext cx="3566160" cy="1235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Rectangle 138">
            <a:extLst>
              <a:ext uri="{FF2B5EF4-FFF2-40B4-BE49-F238E27FC236}">
                <a16:creationId xmlns:a16="http://schemas.microsoft.com/office/drawing/2014/main" xmlns="" id="{0E0A986F-4D9A-4E32-8DBD-A2B117A24F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45770" y="1092200"/>
            <a:ext cx="5003356" cy="4705096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Resim 31" descr="logo, simge, sembol, ticari marka, metin içeren bir resim&#10;&#10;Açıklama otomatik olarak oluşturuldu">
            <a:extLst>
              <a:ext uri="{FF2B5EF4-FFF2-40B4-BE49-F238E27FC236}">
                <a16:creationId xmlns:a16="http://schemas.microsoft.com/office/drawing/2014/main" xmlns="" id="{A37CD759-DE16-E6BC-7B16-9C637FCCA76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411" y="1253744"/>
            <a:ext cx="2131227" cy="2131227"/>
          </a:xfrm>
          <a:prstGeom prst="rect">
            <a:avLst/>
          </a:prstGeom>
        </p:spPr>
      </p:pic>
      <p:pic>
        <p:nvPicPr>
          <p:cNvPr id="6" name="Resim 5" descr="metin, logo, iş kartı, bayrak içeren bir resim&#10;&#10;Açıklama otomatik olarak oluşturuldu">
            <a:extLst>
              <a:ext uri="{FF2B5EF4-FFF2-40B4-BE49-F238E27FC236}">
                <a16:creationId xmlns:a16="http://schemas.microsoft.com/office/drawing/2014/main" xmlns="" id="{E6FB88AE-1362-6CE1-0DAB-B7C66B55710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4" r="5447"/>
          <a:stretch/>
        </p:blipFill>
        <p:spPr>
          <a:xfrm>
            <a:off x="6757344" y="3522131"/>
            <a:ext cx="3747917" cy="210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65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elgedeki grafik ve bir kalem">
            <a:extLst>
              <a:ext uri="{FF2B5EF4-FFF2-40B4-BE49-F238E27FC236}">
                <a16:creationId xmlns:a16="http://schemas.microsoft.com/office/drawing/2014/main" xmlns="" id="{76FB19F7-D201-7A0A-8909-01058C01953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510" b="1422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F31AE172-A91A-6CC8-FE55-05554B661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4100" b="1" spc="90" dirty="0">
                <a:solidFill>
                  <a:srgbClr val="FFFFFF"/>
                </a:solidFill>
                <a:latin typeface="Times New Roman"/>
                <a:cs typeface="Times New Roman"/>
              </a:rPr>
              <a:t>Başvuru</a:t>
            </a:r>
            <a:r>
              <a:rPr lang="tr-TR" sz="4100" b="1" spc="-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z="4100" b="1" spc="85" dirty="0">
                <a:solidFill>
                  <a:srgbClr val="FFFFFF"/>
                </a:solidFill>
                <a:latin typeface="Times New Roman"/>
                <a:cs typeface="Times New Roman"/>
              </a:rPr>
              <a:t>Süreci</a:t>
            </a:r>
            <a:r>
              <a:rPr lang="tr-TR" sz="4100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tr-TR" sz="410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lang="tr-TR" sz="41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470F052-4C62-5B71-B77A-CE537FC2D3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287020" indent="-274955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pc="150" dirty="0">
                <a:solidFill>
                  <a:srgbClr val="FFFFFF"/>
                </a:solidFill>
                <a:latin typeface="Times New Roman"/>
                <a:cs typeface="Times New Roman"/>
              </a:rPr>
              <a:t>Öğrenim</a:t>
            </a:r>
            <a:r>
              <a:rPr lang="tr-TR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1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lang="tr-TR" spc="-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90" dirty="0" smtClean="0">
                <a:solidFill>
                  <a:srgbClr val="FFFFFF"/>
                </a:solidFill>
                <a:latin typeface="Times New Roman"/>
                <a:cs typeface="Times New Roman"/>
              </a:rPr>
              <a:t>Staj</a:t>
            </a:r>
            <a:r>
              <a:rPr lang="tr-TR" spc="-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Hareketliliği</a:t>
            </a:r>
            <a:r>
              <a:rPr lang="tr-TR" spc="-10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seçimleri</a:t>
            </a:r>
            <a:r>
              <a:rPr lang="tr-TR" spc="-9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05" dirty="0">
                <a:solidFill>
                  <a:srgbClr val="FFFFFF"/>
                </a:solidFill>
                <a:latin typeface="Times New Roman"/>
                <a:cs typeface="Times New Roman"/>
              </a:rPr>
              <a:t>aynı</a:t>
            </a:r>
            <a:r>
              <a:rPr lang="tr-TR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10" dirty="0">
                <a:solidFill>
                  <a:srgbClr val="FFFFFF"/>
                </a:solidFill>
                <a:latin typeface="Times New Roman"/>
                <a:cs typeface="Times New Roman"/>
              </a:rPr>
              <a:t>başvuru</a:t>
            </a:r>
            <a:r>
              <a:rPr lang="tr-TR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10" dirty="0" smtClean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lang="tr-TR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5" dirty="0" smtClean="0">
                <a:solidFill>
                  <a:srgbClr val="FFFFFF"/>
                </a:solidFill>
                <a:latin typeface="Times New Roman"/>
                <a:cs typeface="Times New Roman"/>
              </a:rPr>
              <a:t>değerlendirme</a:t>
            </a:r>
            <a:r>
              <a:rPr lang="tr-TR" spc="-185" dirty="0" smtClean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30" dirty="0">
                <a:solidFill>
                  <a:srgbClr val="FFFFFF"/>
                </a:solidFill>
                <a:latin typeface="Times New Roman"/>
                <a:cs typeface="Times New Roman"/>
              </a:rPr>
              <a:t>süreci</a:t>
            </a:r>
            <a:r>
              <a:rPr lang="tr-TR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0" dirty="0">
                <a:solidFill>
                  <a:srgbClr val="FFFFFF"/>
                </a:solidFill>
                <a:latin typeface="Times New Roman"/>
                <a:cs typeface="Times New Roman"/>
              </a:rPr>
              <a:t>içerisinde</a:t>
            </a:r>
            <a:r>
              <a:rPr lang="tr-TR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45" dirty="0">
                <a:solidFill>
                  <a:srgbClr val="FFFFFF"/>
                </a:solidFill>
                <a:latin typeface="Times New Roman"/>
                <a:cs typeface="Times New Roman"/>
              </a:rPr>
              <a:t>gerçekleşecek</a:t>
            </a:r>
            <a:r>
              <a:rPr lang="tr-TR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85" dirty="0">
                <a:solidFill>
                  <a:srgbClr val="FFFFFF"/>
                </a:solidFill>
                <a:latin typeface="Times New Roman"/>
                <a:cs typeface="Times New Roman"/>
              </a:rPr>
              <a:t>ise</a:t>
            </a:r>
            <a:r>
              <a:rPr lang="tr-TR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10" dirty="0">
                <a:solidFill>
                  <a:srgbClr val="FFFFFF"/>
                </a:solidFill>
                <a:latin typeface="Times New Roman"/>
                <a:cs typeface="Times New Roman"/>
              </a:rPr>
              <a:t>ve</a:t>
            </a:r>
            <a:r>
              <a:rPr lang="tr-TR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45" dirty="0">
                <a:solidFill>
                  <a:srgbClr val="FFFFFF"/>
                </a:solidFill>
                <a:latin typeface="Times New Roman"/>
                <a:cs typeface="Times New Roman"/>
              </a:rPr>
              <a:t>öğrenci</a:t>
            </a:r>
            <a:r>
              <a:rPr lang="tr-TR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40" dirty="0">
                <a:solidFill>
                  <a:srgbClr val="FFFFFF"/>
                </a:solidFill>
                <a:latin typeface="Times New Roman"/>
                <a:cs typeface="Times New Roman"/>
              </a:rPr>
              <a:t>her  iki </a:t>
            </a:r>
            <a:r>
              <a:rPr lang="tr-TR" spc="135" dirty="0">
                <a:solidFill>
                  <a:srgbClr val="FFFFFF"/>
                </a:solidFill>
                <a:latin typeface="Times New Roman"/>
                <a:cs typeface="Times New Roman"/>
              </a:rPr>
              <a:t>hareketliliğe </a:t>
            </a:r>
            <a:r>
              <a:rPr lang="tr-TR" spc="110" dirty="0">
                <a:solidFill>
                  <a:srgbClr val="FFFFFF"/>
                </a:solidFill>
                <a:latin typeface="Times New Roman"/>
                <a:cs typeface="Times New Roman"/>
              </a:rPr>
              <a:t>başvuru </a:t>
            </a:r>
            <a:r>
              <a:rPr lang="tr-TR" spc="90" dirty="0">
                <a:solidFill>
                  <a:srgbClr val="FFFFFF"/>
                </a:solidFill>
                <a:latin typeface="Times New Roman"/>
                <a:cs typeface="Times New Roman"/>
              </a:rPr>
              <a:t>yapıyorsa </a:t>
            </a:r>
            <a:r>
              <a:rPr lang="tr-TR" spc="165" dirty="0">
                <a:solidFill>
                  <a:srgbClr val="FFFFFF"/>
                </a:solidFill>
                <a:latin typeface="Times New Roman"/>
                <a:cs typeface="Times New Roman"/>
              </a:rPr>
              <a:t>toplam </a:t>
            </a:r>
            <a:r>
              <a:rPr lang="tr-TR" spc="135" dirty="0">
                <a:solidFill>
                  <a:srgbClr val="FFFFFF"/>
                </a:solidFill>
                <a:latin typeface="Times New Roman"/>
                <a:cs typeface="Times New Roman"/>
              </a:rPr>
              <a:t>puanlarından </a:t>
            </a:r>
            <a:r>
              <a:rPr lang="tr-TR" spc="-100" dirty="0">
                <a:solidFill>
                  <a:srgbClr val="FFFFFF"/>
                </a:solidFill>
                <a:latin typeface="Times New Roman"/>
                <a:cs typeface="Times New Roman"/>
              </a:rPr>
              <a:t>‘-10  </a:t>
            </a:r>
            <a:r>
              <a:rPr lang="tr-TR" spc="50" dirty="0">
                <a:solidFill>
                  <a:srgbClr val="FFFFFF"/>
                </a:solidFill>
                <a:latin typeface="Times New Roman"/>
                <a:cs typeface="Times New Roman"/>
              </a:rPr>
              <a:t>puan’</a:t>
            </a:r>
            <a:r>
              <a:rPr lang="tr-TR" spc="-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05" dirty="0">
                <a:solidFill>
                  <a:srgbClr val="FFFFFF"/>
                </a:solidFill>
                <a:latin typeface="Times New Roman"/>
                <a:cs typeface="Times New Roman"/>
              </a:rPr>
              <a:t>düşülür.</a:t>
            </a:r>
            <a:endParaRPr lang="tr-TR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marR="885190" indent="-274955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pc="135" dirty="0">
                <a:solidFill>
                  <a:srgbClr val="FFFFFF"/>
                </a:solidFill>
                <a:latin typeface="Times New Roman"/>
                <a:cs typeface="Times New Roman"/>
              </a:rPr>
              <a:t>Hangi</a:t>
            </a:r>
            <a:r>
              <a:rPr lang="tr-TR" spc="-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25" dirty="0">
                <a:solidFill>
                  <a:srgbClr val="FFFFFF"/>
                </a:solidFill>
                <a:latin typeface="Times New Roman"/>
                <a:cs typeface="Times New Roman"/>
              </a:rPr>
              <a:t>faaliyetten</a:t>
            </a:r>
            <a:r>
              <a:rPr lang="tr-TR" spc="-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-40" dirty="0">
                <a:solidFill>
                  <a:srgbClr val="FFFFFF"/>
                </a:solidFill>
                <a:latin typeface="Times New Roman"/>
                <a:cs typeface="Times New Roman"/>
              </a:rPr>
              <a:t>-10</a:t>
            </a:r>
            <a:r>
              <a:rPr lang="tr-TR" spc="-8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5" dirty="0">
                <a:solidFill>
                  <a:srgbClr val="FFFFFF"/>
                </a:solidFill>
                <a:latin typeface="Times New Roman"/>
                <a:cs typeface="Times New Roman"/>
              </a:rPr>
              <a:t>puan</a:t>
            </a:r>
            <a:r>
              <a:rPr lang="tr-TR" spc="-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60" dirty="0">
                <a:solidFill>
                  <a:srgbClr val="FFFFFF"/>
                </a:solidFill>
                <a:latin typeface="Times New Roman"/>
                <a:cs typeface="Times New Roman"/>
              </a:rPr>
              <a:t>düşüleceği</a:t>
            </a:r>
            <a:r>
              <a:rPr lang="tr-TR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60" dirty="0">
                <a:solidFill>
                  <a:srgbClr val="FFFFFF"/>
                </a:solidFill>
                <a:latin typeface="Times New Roman"/>
                <a:cs typeface="Times New Roman"/>
              </a:rPr>
              <a:t>öğrencinin</a:t>
            </a:r>
            <a:r>
              <a:rPr lang="tr-TR" spc="-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05" dirty="0">
                <a:solidFill>
                  <a:srgbClr val="FFFFFF"/>
                </a:solidFill>
                <a:latin typeface="Times New Roman"/>
                <a:cs typeface="Times New Roman"/>
              </a:rPr>
              <a:t>tercihine  </a:t>
            </a:r>
            <a:r>
              <a:rPr lang="tr-TR" spc="65" dirty="0">
                <a:solidFill>
                  <a:srgbClr val="FFFFFF"/>
                </a:solidFill>
                <a:latin typeface="Times New Roman"/>
                <a:cs typeface="Times New Roman"/>
              </a:rPr>
              <a:t>bırakılır.</a:t>
            </a:r>
            <a:endParaRPr lang="tr-TR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287020" marR="101600" indent="-274955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pc="85" dirty="0">
                <a:solidFill>
                  <a:srgbClr val="FFFFFF"/>
                </a:solidFill>
                <a:latin typeface="Times New Roman"/>
                <a:cs typeface="Times New Roman"/>
              </a:rPr>
              <a:t>Bu</a:t>
            </a:r>
            <a:r>
              <a:rPr lang="tr-TR" spc="-1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45" dirty="0">
                <a:solidFill>
                  <a:srgbClr val="FFFFFF"/>
                </a:solidFill>
                <a:latin typeface="Times New Roman"/>
                <a:cs typeface="Times New Roman"/>
              </a:rPr>
              <a:t>durumda</a:t>
            </a:r>
            <a:r>
              <a:rPr lang="tr-TR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65" dirty="0">
                <a:solidFill>
                  <a:srgbClr val="FFFFFF"/>
                </a:solidFill>
                <a:latin typeface="Times New Roman"/>
                <a:cs typeface="Times New Roman"/>
              </a:rPr>
              <a:t>öğrenciden</a:t>
            </a:r>
            <a:r>
              <a:rPr lang="tr-TR" spc="-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5" dirty="0">
                <a:solidFill>
                  <a:srgbClr val="FFFFFF"/>
                </a:solidFill>
                <a:latin typeface="Times New Roman"/>
                <a:cs typeface="Times New Roman"/>
              </a:rPr>
              <a:t>hangi</a:t>
            </a:r>
            <a:r>
              <a:rPr lang="tr-TR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14" dirty="0">
                <a:solidFill>
                  <a:srgbClr val="FFFFFF"/>
                </a:solidFill>
                <a:latin typeface="Times New Roman"/>
                <a:cs typeface="Times New Roman"/>
              </a:rPr>
              <a:t>faaliyette</a:t>
            </a:r>
            <a:r>
              <a:rPr lang="tr-TR" spc="-18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40" dirty="0">
                <a:solidFill>
                  <a:srgbClr val="FFFFFF"/>
                </a:solidFill>
                <a:latin typeface="Times New Roman"/>
                <a:cs typeface="Times New Roman"/>
              </a:rPr>
              <a:t>azaltma</a:t>
            </a:r>
            <a:r>
              <a:rPr lang="tr-TR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25" dirty="0">
                <a:solidFill>
                  <a:srgbClr val="FFFFFF"/>
                </a:solidFill>
                <a:latin typeface="Times New Roman"/>
                <a:cs typeface="Times New Roman"/>
              </a:rPr>
              <a:t>tercih</a:t>
            </a:r>
            <a:r>
              <a:rPr lang="tr-TR" spc="-1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25" dirty="0">
                <a:solidFill>
                  <a:srgbClr val="FFFFFF"/>
                </a:solidFill>
                <a:latin typeface="Times New Roman"/>
                <a:cs typeface="Times New Roman"/>
              </a:rPr>
              <a:t>ettiğine  </a:t>
            </a:r>
            <a:r>
              <a:rPr lang="tr-TR" spc="90" dirty="0">
                <a:solidFill>
                  <a:srgbClr val="FFFFFF"/>
                </a:solidFill>
                <a:latin typeface="Times New Roman"/>
                <a:cs typeface="Times New Roman"/>
              </a:rPr>
              <a:t>dair</a:t>
            </a:r>
            <a:r>
              <a:rPr lang="tr-TR" spc="-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85" dirty="0">
                <a:solidFill>
                  <a:srgbClr val="FFFFFF"/>
                </a:solidFill>
                <a:latin typeface="Times New Roman"/>
                <a:cs typeface="Times New Roman"/>
              </a:rPr>
              <a:t>bir</a:t>
            </a:r>
            <a:r>
              <a:rPr lang="tr-TR" spc="-1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150" dirty="0">
                <a:solidFill>
                  <a:srgbClr val="FFFFFF"/>
                </a:solidFill>
                <a:latin typeface="Times New Roman"/>
                <a:cs typeface="Times New Roman"/>
              </a:rPr>
              <a:t>dilekçe</a:t>
            </a:r>
            <a:r>
              <a:rPr lang="tr-TR" spc="-1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spc="80" dirty="0">
                <a:solidFill>
                  <a:srgbClr val="FFFFFF"/>
                </a:solidFill>
                <a:latin typeface="Times New Roman"/>
                <a:cs typeface="Times New Roman"/>
              </a:rPr>
              <a:t>alınır.</a:t>
            </a:r>
            <a:endParaRPr lang="tr-TR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559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xmlns="" id="{D12B819D-CC31-407E-85A4-38D86944A0B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433B347-AE1B-487E-9813-FC88C0DD71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2" y="469900"/>
            <a:ext cx="11239500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 contourW="12700">
            <a:bevelT w="6350" h="6350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FE02B2F-D95A-47B1-8DA1-163D342608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0"/>
            <a:ext cx="10972800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9728898-8302-CAAB-392C-778FF134F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tr-TR" b="1" spc="120">
                <a:solidFill>
                  <a:schemeClr val="bg1"/>
                </a:solidFill>
                <a:latin typeface="Times New Roman"/>
                <a:cs typeface="Times New Roman"/>
              </a:rPr>
              <a:t>Seçim</a:t>
            </a:r>
            <a:r>
              <a:rPr lang="tr-TR" b="1" spc="-75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b="1" spc="80">
                <a:solidFill>
                  <a:schemeClr val="bg1"/>
                </a:solidFill>
                <a:latin typeface="Times New Roman"/>
                <a:cs typeface="Times New Roman"/>
              </a:rPr>
              <a:t>Süreci</a:t>
            </a:r>
            <a:endParaRPr lang="tr-TR">
              <a:solidFill>
                <a:schemeClr val="bg1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ED867580-55A6-4E67-A38E-4D1E3D4FBAF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483042" y="2400639"/>
            <a:ext cx="927385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İçerik Yer Tutucusu 2">
            <a:extLst>
              <a:ext uri="{FF2B5EF4-FFF2-40B4-BE49-F238E27FC236}">
                <a16:creationId xmlns:a16="http://schemas.microsoft.com/office/drawing/2014/main" xmlns="" id="{57ABFF39-FD86-39C1-E675-ACB185ED1D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176531"/>
            <a:ext cx="9601196" cy="3699338"/>
          </a:xfrm>
        </p:spPr>
        <p:txBody>
          <a:bodyPr>
            <a:normAutofit/>
          </a:bodyPr>
          <a:lstStyle/>
          <a:p>
            <a:pPr marL="12700">
              <a:lnSpc>
                <a:spcPct val="90000"/>
              </a:lnSpc>
              <a:spcBef>
                <a:spcPts val="385"/>
              </a:spcBef>
            </a:pPr>
            <a:endParaRPr lang="tr-TR" sz="15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marR="549910" indent="-274955">
              <a:lnSpc>
                <a:spcPct val="90000"/>
              </a:lnSpc>
              <a:spcBef>
                <a:spcPts val="62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lang="tr-TR" sz="1700" spc="80" dirty="0">
                <a:solidFill>
                  <a:schemeClr val="bg1"/>
                </a:solidFill>
                <a:latin typeface="Times New Roman"/>
                <a:cs typeface="Times New Roman"/>
              </a:rPr>
              <a:t>Öğrenciler</a:t>
            </a:r>
            <a:r>
              <a:rPr lang="tr-TR" sz="1700" spc="-1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45" dirty="0">
                <a:solidFill>
                  <a:schemeClr val="bg1"/>
                </a:solidFill>
                <a:latin typeface="Times New Roman"/>
                <a:cs typeface="Times New Roman"/>
              </a:rPr>
              <a:t>puan</a:t>
            </a:r>
            <a:r>
              <a:rPr lang="tr-TR" sz="1700" spc="-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5" dirty="0">
                <a:solidFill>
                  <a:schemeClr val="bg1"/>
                </a:solidFill>
                <a:latin typeface="Times New Roman"/>
                <a:cs typeface="Times New Roman"/>
              </a:rPr>
              <a:t>sıralamasına</a:t>
            </a:r>
            <a:r>
              <a:rPr lang="tr-TR" sz="1700" spc="-13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55" dirty="0">
                <a:solidFill>
                  <a:schemeClr val="bg1"/>
                </a:solidFill>
                <a:latin typeface="Times New Roman"/>
                <a:cs typeface="Times New Roman"/>
              </a:rPr>
              <a:t>göre</a:t>
            </a:r>
            <a:r>
              <a:rPr lang="tr-TR" sz="1700" spc="-4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05" dirty="0">
                <a:solidFill>
                  <a:schemeClr val="bg1"/>
                </a:solidFill>
                <a:latin typeface="Times New Roman"/>
                <a:cs typeface="Times New Roman"/>
              </a:rPr>
              <a:t>hibe</a:t>
            </a:r>
            <a:r>
              <a:rPr lang="tr-TR" sz="1700" spc="-6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00" dirty="0">
                <a:solidFill>
                  <a:schemeClr val="bg1"/>
                </a:solidFill>
                <a:latin typeface="Times New Roman"/>
                <a:cs typeface="Times New Roman"/>
              </a:rPr>
              <a:t>kontenjanı</a:t>
            </a:r>
            <a:r>
              <a:rPr lang="tr-TR" sz="17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20" dirty="0">
                <a:solidFill>
                  <a:schemeClr val="bg1"/>
                </a:solidFill>
                <a:latin typeface="Times New Roman"/>
                <a:cs typeface="Times New Roman"/>
              </a:rPr>
              <a:t>da</a:t>
            </a:r>
            <a:r>
              <a:rPr lang="tr-TR" sz="1700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35" dirty="0">
                <a:solidFill>
                  <a:schemeClr val="bg1"/>
                </a:solidFill>
                <a:latin typeface="Times New Roman"/>
                <a:cs typeface="Times New Roman"/>
              </a:rPr>
              <a:t>göz</a:t>
            </a:r>
            <a:r>
              <a:rPr lang="tr-TR" sz="1700" spc="-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80" dirty="0">
                <a:solidFill>
                  <a:schemeClr val="bg1"/>
                </a:solidFill>
                <a:latin typeface="Times New Roman"/>
                <a:cs typeface="Times New Roman"/>
              </a:rPr>
              <a:t>önünde  </a:t>
            </a:r>
            <a:r>
              <a:rPr lang="tr-TR" sz="1700" spc="110" dirty="0">
                <a:solidFill>
                  <a:schemeClr val="bg1"/>
                </a:solidFill>
                <a:latin typeface="Times New Roman"/>
                <a:cs typeface="Times New Roman"/>
              </a:rPr>
              <a:t>bulundurularak</a:t>
            </a:r>
            <a:r>
              <a:rPr lang="tr-TR" sz="1700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35" dirty="0">
                <a:solidFill>
                  <a:schemeClr val="bg1"/>
                </a:solidFill>
                <a:latin typeface="Times New Roman"/>
                <a:cs typeface="Times New Roman"/>
              </a:rPr>
              <a:t>asil</a:t>
            </a:r>
            <a:r>
              <a:rPr lang="tr-TR" sz="1700" spc="-7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-5" dirty="0">
                <a:solidFill>
                  <a:schemeClr val="bg1"/>
                </a:solidFill>
                <a:latin typeface="Times New Roman"/>
                <a:cs typeface="Times New Roman"/>
              </a:rPr>
              <a:t>ve</a:t>
            </a:r>
            <a:r>
              <a:rPr lang="tr-TR" sz="1700" spc="-13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60" dirty="0">
                <a:solidFill>
                  <a:schemeClr val="bg1"/>
                </a:solidFill>
                <a:latin typeface="Times New Roman"/>
                <a:cs typeface="Times New Roman"/>
              </a:rPr>
              <a:t>yedek</a:t>
            </a:r>
            <a:r>
              <a:rPr lang="tr-TR" sz="17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0" dirty="0">
                <a:solidFill>
                  <a:schemeClr val="bg1"/>
                </a:solidFill>
                <a:latin typeface="Times New Roman"/>
                <a:cs typeface="Times New Roman"/>
              </a:rPr>
              <a:t>olarak</a:t>
            </a:r>
            <a:r>
              <a:rPr lang="tr-TR" sz="1700" spc="-2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0" dirty="0">
                <a:solidFill>
                  <a:schemeClr val="bg1"/>
                </a:solidFill>
                <a:latin typeface="Times New Roman"/>
                <a:cs typeface="Times New Roman"/>
              </a:rPr>
              <a:t>ilan</a:t>
            </a:r>
            <a:r>
              <a:rPr lang="tr-TR" sz="1700" spc="-11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25" dirty="0">
                <a:solidFill>
                  <a:schemeClr val="bg1"/>
                </a:solidFill>
                <a:latin typeface="Times New Roman"/>
                <a:cs typeface="Times New Roman"/>
              </a:rPr>
              <a:t>edilir.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marR="5080" indent="-274955">
              <a:lnSpc>
                <a:spcPct val="90000"/>
              </a:lnSpc>
              <a:spcBef>
                <a:spcPts val="580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lang="tr-TR" sz="1700" spc="75" dirty="0">
                <a:solidFill>
                  <a:schemeClr val="bg1"/>
                </a:solidFill>
                <a:latin typeface="Times New Roman"/>
                <a:cs typeface="Times New Roman"/>
              </a:rPr>
              <a:t>Kontenjan,</a:t>
            </a:r>
            <a:r>
              <a:rPr lang="tr-TR" sz="1700" spc="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14" dirty="0">
                <a:solidFill>
                  <a:schemeClr val="bg1"/>
                </a:solidFill>
                <a:latin typeface="Times New Roman"/>
                <a:cs typeface="Times New Roman"/>
              </a:rPr>
              <a:t>başvurunun</a:t>
            </a:r>
            <a:r>
              <a:rPr lang="tr-TR" sz="1700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55" dirty="0">
                <a:solidFill>
                  <a:schemeClr val="bg1"/>
                </a:solidFill>
                <a:latin typeface="Times New Roman"/>
                <a:cs typeface="Times New Roman"/>
              </a:rPr>
              <a:t>çok</a:t>
            </a:r>
            <a:r>
              <a:rPr lang="tr-TR" sz="17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0" dirty="0">
                <a:solidFill>
                  <a:schemeClr val="bg1"/>
                </a:solidFill>
                <a:latin typeface="Times New Roman"/>
                <a:cs typeface="Times New Roman"/>
              </a:rPr>
              <a:t>olması</a:t>
            </a:r>
            <a:r>
              <a:rPr lang="tr-TR" sz="17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40" dirty="0">
                <a:solidFill>
                  <a:schemeClr val="bg1"/>
                </a:solidFill>
                <a:latin typeface="Times New Roman"/>
                <a:cs typeface="Times New Roman"/>
              </a:rPr>
              <a:t>durumunda,</a:t>
            </a:r>
            <a:r>
              <a:rPr lang="tr-TR" sz="17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95" dirty="0">
                <a:solidFill>
                  <a:schemeClr val="bg1"/>
                </a:solidFill>
                <a:latin typeface="Times New Roman"/>
                <a:cs typeface="Times New Roman"/>
              </a:rPr>
              <a:t>bölümlere</a:t>
            </a:r>
            <a:r>
              <a:rPr lang="tr-TR" sz="17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5" dirty="0">
                <a:solidFill>
                  <a:schemeClr val="bg1"/>
                </a:solidFill>
                <a:latin typeface="Times New Roman"/>
                <a:cs typeface="Times New Roman"/>
              </a:rPr>
              <a:t>eşit</a:t>
            </a:r>
            <a:r>
              <a:rPr lang="tr-TR" sz="1700" spc="-10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0" dirty="0">
                <a:solidFill>
                  <a:schemeClr val="bg1"/>
                </a:solidFill>
                <a:latin typeface="Times New Roman"/>
                <a:cs typeface="Times New Roman"/>
              </a:rPr>
              <a:t>olacak  </a:t>
            </a:r>
            <a:r>
              <a:rPr lang="tr-TR" sz="1700" spc="65" dirty="0">
                <a:solidFill>
                  <a:schemeClr val="bg1"/>
                </a:solidFill>
                <a:latin typeface="Times New Roman"/>
                <a:cs typeface="Times New Roman"/>
              </a:rPr>
              <a:t>şekilde </a:t>
            </a:r>
            <a:r>
              <a:rPr lang="tr-TR" sz="1700" spc="105" dirty="0">
                <a:solidFill>
                  <a:schemeClr val="bg1"/>
                </a:solidFill>
                <a:latin typeface="Times New Roman"/>
                <a:cs typeface="Times New Roman"/>
              </a:rPr>
              <a:t>hibe </a:t>
            </a:r>
            <a:r>
              <a:rPr lang="tr-TR" sz="1700" spc="100" dirty="0" smtClean="0">
                <a:solidFill>
                  <a:schemeClr val="bg1"/>
                </a:solidFill>
                <a:latin typeface="Times New Roman"/>
                <a:cs typeface="Times New Roman"/>
              </a:rPr>
              <a:t>kontenjanı </a:t>
            </a:r>
            <a:r>
              <a:rPr lang="tr-TR" sz="1700" spc="-335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35" dirty="0">
                <a:solidFill>
                  <a:schemeClr val="bg1"/>
                </a:solidFill>
                <a:latin typeface="Times New Roman"/>
                <a:cs typeface="Times New Roman"/>
              </a:rPr>
              <a:t>dağıtılır.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54"/>
              </a:spcBef>
              <a:buClr>
                <a:srgbClr val="0AD0D9"/>
              </a:buClr>
              <a:buSzPct val="93750"/>
              <a:buFont typeface="Arial"/>
              <a:buChar char=""/>
              <a:tabLst>
                <a:tab pos="287655" algn="l"/>
              </a:tabLst>
            </a:pPr>
            <a:r>
              <a:rPr lang="tr-TR" sz="1700" spc="114" dirty="0" smtClean="0">
                <a:solidFill>
                  <a:schemeClr val="bg1"/>
                </a:solidFill>
                <a:latin typeface="Times New Roman"/>
                <a:cs typeface="Times New Roman"/>
              </a:rPr>
              <a:t>Öğrenim </a:t>
            </a:r>
            <a:r>
              <a:rPr lang="tr-TR" sz="1700" spc="-434" dirty="0" smtClean="0">
                <a:solidFill>
                  <a:schemeClr val="bg1"/>
                </a:solidFill>
                <a:latin typeface="Times New Roman"/>
                <a:cs typeface="Times New Roman"/>
              </a:rPr>
              <a:t>           </a:t>
            </a:r>
            <a:r>
              <a:rPr lang="tr-TR" sz="1700" spc="75" dirty="0" smtClean="0">
                <a:solidFill>
                  <a:schemeClr val="bg1"/>
                </a:solidFill>
                <a:latin typeface="Times New Roman"/>
                <a:cs typeface="Times New Roman"/>
              </a:rPr>
              <a:t>Hareketliliğinde </a:t>
            </a:r>
            <a:r>
              <a:rPr lang="tr-TR" sz="1700" spc="100" dirty="0">
                <a:solidFill>
                  <a:schemeClr val="bg1"/>
                </a:solidFill>
                <a:latin typeface="Times New Roman"/>
                <a:cs typeface="Times New Roman"/>
              </a:rPr>
              <a:t>olduğu </a:t>
            </a:r>
            <a:r>
              <a:rPr lang="tr-TR" sz="1700" spc="35" dirty="0" smtClean="0">
                <a:solidFill>
                  <a:schemeClr val="bg1"/>
                </a:solidFill>
                <a:latin typeface="Times New Roman"/>
                <a:cs typeface="Times New Roman"/>
              </a:rPr>
              <a:t>gibi;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90"/>
              </a:spcBef>
              <a:buClr>
                <a:srgbClr val="0AD0D9"/>
              </a:buClr>
              <a:buSzPct val="93750"/>
              <a:buChar char="-"/>
              <a:tabLst>
                <a:tab pos="287020" algn="l"/>
                <a:tab pos="287655" algn="l"/>
              </a:tabLst>
            </a:pPr>
            <a:r>
              <a:rPr lang="tr-TR" sz="1700" spc="95" dirty="0">
                <a:solidFill>
                  <a:schemeClr val="bg1"/>
                </a:solidFill>
                <a:latin typeface="Times New Roman"/>
                <a:cs typeface="Times New Roman"/>
              </a:rPr>
              <a:t>Oryantasyon </a:t>
            </a:r>
            <a:r>
              <a:rPr lang="tr-TR" sz="1700" spc="80" dirty="0">
                <a:solidFill>
                  <a:schemeClr val="bg1"/>
                </a:solidFill>
                <a:latin typeface="Times New Roman"/>
                <a:cs typeface="Times New Roman"/>
              </a:rPr>
              <a:t>Programı</a:t>
            </a:r>
            <a:r>
              <a:rPr lang="tr-TR" sz="1700" spc="-19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80" dirty="0">
                <a:solidFill>
                  <a:schemeClr val="bg1"/>
                </a:solidFill>
                <a:latin typeface="Times New Roman"/>
                <a:cs typeface="Times New Roman"/>
              </a:rPr>
              <a:t>düzenlenir,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85"/>
              </a:spcBef>
              <a:buClr>
                <a:srgbClr val="0AD0D9"/>
              </a:buClr>
              <a:buSzPct val="93750"/>
              <a:buChar char="-"/>
              <a:tabLst>
                <a:tab pos="287020" algn="l"/>
                <a:tab pos="287655" algn="l"/>
              </a:tabLst>
            </a:pPr>
            <a:r>
              <a:rPr lang="tr-TR" sz="1700" spc="110" dirty="0">
                <a:solidFill>
                  <a:schemeClr val="bg1"/>
                </a:solidFill>
                <a:latin typeface="Times New Roman"/>
                <a:cs typeface="Times New Roman"/>
              </a:rPr>
              <a:t>Öğrenim </a:t>
            </a:r>
            <a:r>
              <a:rPr lang="tr-TR" sz="1700" spc="55" dirty="0">
                <a:solidFill>
                  <a:schemeClr val="bg1"/>
                </a:solidFill>
                <a:latin typeface="Times New Roman"/>
                <a:cs typeface="Times New Roman"/>
              </a:rPr>
              <a:t>Anlaşması</a:t>
            </a:r>
            <a:r>
              <a:rPr lang="tr-TR" sz="1700" spc="-2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65" dirty="0">
                <a:solidFill>
                  <a:schemeClr val="bg1"/>
                </a:solidFill>
                <a:latin typeface="Times New Roman"/>
                <a:cs typeface="Times New Roman"/>
              </a:rPr>
              <a:t>hazırlanır,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90"/>
              </a:spcBef>
              <a:buClr>
                <a:srgbClr val="0AD0D9"/>
              </a:buClr>
              <a:buSzPct val="93750"/>
              <a:buChar char="-"/>
              <a:tabLst>
                <a:tab pos="287020" algn="l"/>
                <a:tab pos="287655" algn="l"/>
              </a:tabLst>
            </a:pPr>
            <a:r>
              <a:rPr lang="tr-TR" sz="1700" spc="100" dirty="0">
                <a:solidFill>
                  <a:schemeClr val="bg1"/>
                </a:solidFill>
                <a:latin typeface="Times New Roman"/>
                <a:cs typeface="Times New Roman"/>
              </a:rPr>
              <a:t>Hibe </a:t>
            </a:r>
            <a:r>
              <a:rPr lang="tr-TR" sz="1700" spc="65" dirty="0">
                <a:solidFill>
                  <a:schemeClr val="bg1"/>
                </a:solidFill>
                <a:latin typeface="Times New Roman"/>
                <a:cs typeface="Times New Roman"/>
              </a:rPr>
              <a:t>sözleşmesi</a:t>
            </a:r>
            <a:r>
              <a:rPr lang="tr-TR" sz="1700" spc="-22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60" dirty="0">
                <a:solidFill>
                  <a:schemeClr val="bg1"/>
                </a:solidFill>
                <a:latin typeface="Times New Roman"/>
                <a:cs typeface="Times New Roman"/>
              </a:rPr>
              <a:t>imzalanır,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90"/>
              </a:spcBef>
              <a:buClr>
                <a:srgbClr val="0AD0D9"/>
              </a:buClr>
              <a:buSzPct val="93750"/>
              <a:buChar char="-"/>
              <a:tabLst>
                <a:tab pos="287020" algn="l"/>
                <a:tab pos="287655" algn="l"/>
              </a:tabLst>
            </a:pPr>
            <a:r>
              <a:rPr lang="tr-TR" sz="1700" spc="10" dirty="0">
                <a:solidFill>
                  <a:schemeClr val="bg1"/>
                </a:solidFill>
                <a:latin typeface="Times New Roman"/>
                <a:cs typeface="Times New Roman"/>
              </a:rPr>
              <a:t>Sağlık</a:t>
            </a:r>
            <a:r>
              <a:rPr lang="tr-TR" sz="1700" spc="-7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80" dirty="0">
                <a:solidFill>
                  <a:schemeClr val="bg1"/>
                </a:solidFill>
                <a:latin typeface="Times New Roman"/>
                <a:cs typeface="Times New Roman"/>
              </a:rPr>
              <a:t>sigortasında</a:t>
            </a:r>
            <a:r>
              <a:rPr lang="tr-TR" sz="1700" spc="-6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40" dirty="0">
                <a:solidFill>
                  <a:schemeClr val="bg1"/>
                </a:solidFill>
                <a:latin typeface="Times New Roman"/>
                <a:cs typeface="Times New Roman"/>
              </a:rPr>
              <a:t>kişisel</a:t>
            </a:r>
            <a:r>
              <a:rPr lang="tr-TR" sz="17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05" dirty="0">
                <a:solidFill>
                  <a:schemeClr val="bg1"/>
                </a:solidFill>
                <a:latin typeface="Times New Roman"/>
                <a:cs typeface="Times New Roman"/>
              </a:rPr>
              <a:t>sorumluluk</a:t>
            </a:r>
            <a:r>
              <a:rPr lang="tr-TR" sz="1700" spc="-1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110" dirty="0">
                <a:solidFill>
                  <a:schemeClr val="bg1"/>
                </a:solidFill>
                <a:latin typeface="Times New Roman"/>
                <a:cs typeface="Times New Roman"/>
              </a:rPr>
              <a:t>maddesinin</a:t>
            </a:r>
            <a:r>
              <a:rPr lang="tr-TR" sz="1700" spc="-9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70" dirty="0">
                <a:solidFill>
                  <a:schemeClr val="bg1"/>
                </a:solidFill>
                <a:latin typeface="Times New Roman"/>
                <a:cs typeface="Times New Roman"/>
              </a:rPr>
              <a:t>olması</a:t>
            </a:r>
            <a:r>
              <a:rPr lang="tr-TR" sz="1700" spc="-5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30" dirty="0">
                <a:solidFill>
                  <a:schemeClr val="bg1"/>
                </a:solidFill>
                <a:latin typeface="Times New Roman"/>
                <a:cs typeface="Times New Roman"/>
              </a:rPr>
              <a:t>gerekir,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287020" indent="-274955">
              <a:lnSpc>
                <a:spcPct val="90000"/>
              </a:lnSpc>
              <a:spcBef>
                <a:spcPts val="290"/>
              </a:spcBef>
              <a:buClr>
                <a:srgbClr val="0AD0D9"/>
              </a:buClr>
              <a:buSzPct val="93750"/>
              <a:buChar char="-"/>
              <a:tabLst>
                <a:tab pos="287020" algn="l"/>
                <a:tab pos="287655" algn="l"/>
              </a:tabLst>
            </a:pPr>
            <a:r>
              <a:rPr lang="tr-TR" sz="1700" spc="10" dirty="0">
                <a:solidFill>
                  <a:schemeClr val="bg1"/>
                </a:solidFill>
                <a:latin typeface="Times New Roman"/>
                <a:cs typeface="Times New Roman"/>
              </a:rPr>
              <a:t>Vize </a:t>
            </a:r>
            <a:r>
              <a:rPr lang="tr-TR" sz="1700" spc="25" dirty="0" smtClean="0">
                <a:solidFill>
                  <a:schemeClr val="bg1"/>
                </a:solidFill>
                <a:latin typeface="Times New Roman"/>
                <a:cs typeface="Times New Roman"/>
              </a:rPr>
              <a:t>yazısı </a:t>
            </a:r>
            <a:r>
              <a:rPr lang="tr-TR" sz="1700" spc="-25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tr-TR" sz="1700" spc="5" dirty="0" smtClean="0">
                <a:solidFill>
                  <a:schemeClr val="bg1"/>
                </a:solidFill>
                <a:latin typeface="Times New Roman"/>
                <a:cs typeface="Times New Roman"/>
              </a:rPr>
              <a:t>verilir.</a:t>
            </a:r>
            <a:endParaRPr lang="tr-TR" sz="17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tr-TR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185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D6E5E839-040E-4D3E-B50A-8D803DFE4A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FF3F4B4-A2E6-47B5-92FB-37BEEAFA4C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0BDCA32-EFB1-5FA9-5175-14F81955E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5508"/>
            <a:ext cx="3354470" cy="5586984"/>
          </a:xfrm>
        </p:spPr>
        <p:txBody>
          <a:bodyPr>
            <a:normAutofit/>
          </a:bodyPr>
          <a:lstStyle/>
          <a:p>
            <a:r>
              <a:rPr lang="tr-TR" altLang="en-US" b="1" ker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Erasmus+ Programı Neler Kazandırır?</a:t>
            </a:r>
            <a:r>
              <a:rPr lang="tr-TR" ker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tr-TR" ker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tr-TR">
              <a:solidFill>
                <a:schemeClr val="tx2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D124D17-3A82-47D5-80C1-F990ABB1E4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34082" y="469900"/>
            <a:ext cx="658298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4B4188F-7A90-AE98-4963-BED4D938A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7804" y="954756"/>
            <a:ext cx="5613283" cy="4853888"/>
          </a:xfrm>
        </p:spPr>
        <p:txBody>
          <a:bodyPr anchor="ctr">
            <a:normAutofit/>
          </a:bodyPr>
          <a:lstStyle/>
          <a:p>
            <a:pPr>
              <a:buFont typeface="Wingdings 2" panose="05020102010507070707" pitchFamily="18" charset="2"/>
              <a:buNone/>
            </a:pPr>
            <a:endParaRPr lang="tr-TR" altLang="en-US" sz="2200" b="1" kern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Yurtdışı deneyimi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kültürlü ortamda ders işleme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Değişik kültürleri tanıma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Kendi kültürünü tanıtma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Yeni u</a:t>
            </a:r>
            <a:r>
              <a:rPr lang="tr-TR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luslararası</a:t>
            </a:r>
            <a:r>
              <a:rPr lang="tr-TR" sz="22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arkadaşlar edinme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Eğitim sonrası iş/mesleki bağlantılar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altLang="en-US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Farklı bir üniversitede öğrenci olabilme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Yabancı dili </a:t>
            </a:r>
            <a:r>
              <a:rPr lang="tr-TR" sz="2200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geliştirme/özgüveni</a:t>
            </a:r>
            <a:r>
              <a:rPr lang="tr-TR" sz="22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tr-TR" sz="2200" kern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artırma</a:t>
            </a:r>
          </a:p>
          <a:p>
            <a:endParaRPr lang="tr-TR" sz="22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B4A78C8-C0E0-45DA-BC2C-2C8D4153BD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298325" y="635508"/>
            <a:ext cx="6254496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071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2D6F378-D753-A2A6-252E-E3DEC113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tr-TR" altLang="en-US" b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Nerede kalacağım?</a:t>
            </a:r>
            <a:r>
              <a:rPr lang="tr-TR" altLang="en-US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tr-TR">
              <a:solidFill>
                <a:srgbClr val="262626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4AB72B24-CDB8-E389-F9C8-C5F0E226E9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4155197"/>
              </p:ext>
            </p:extLst>
          </p:nvPr>
        </p:nvGraphicFramePr>
        <p:xfrm>
          <a:off x="1295400" y="2086377"/>
          <a:ext cx="9601197" cy="35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33161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mezun satırının arka kısmı">
            <a:extLst>
              <a:ext uri="{FF2B5EF4-FFF2-40B4-BE49-F238E27FC236}">
                <a16:creationId xmlns:a16="http://schemas.microsoft.com/office/drawing/2014/main" xmlns="" id="{5AF4B886-3122-825A-4399-D8AF2C8C5C8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7054" b="867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B34CCD71-12B0-857B-977D-1E0A3FEF7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tr-TR" sz="4100" spc="-30" dirty="0" smtClean="0">
                <a:solidFill>
                  <a:srgbClr val="FFFFFF"/>
                </a:solidFill>
                <a:latin typeface="Times New Roman"/>
                <a:cs typeface="Times New Roman"/>
              </a:rPr>
              <a:t>İletişim</a:t>
            </a:r>
            <a:r>
              <a:rPr lang="tr-TR" sz="4100" dirty="0">
                <a:solidFill>
                  <a:srgbClr val="FFFFFF"/>
                </a:solidFill>
                <a:latin typeface="Times New Roman"/>
                <a:cs typeface="Times New Roman"/>
              </a:rPr>
              <a:t/>
            </a:r>
            <a:br>
              <a:rPr lang="tr-TR" sz="4100" dirty="0">
                <a:solidFill>
                  <a:srgbClr val="FFFFFF"/>
                </a:solidFill>
                <a:latin typeface="Times New Roman"/>
                <a:cs typeface="Times New Roman"/>
              </a:rPr>
            </a:br>
            <a:endParaRPr lang="tr-TR" sz="41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404A894E-A70C-DD77-E1B2-2EBD35CB7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/>
          </a:bodyPr>
          <a:lstStyle/>
          <a:p>
            <a:pPr marL="12700" marR="5080"/>
            <a:endParaRPr lang="tr-TR" spc="55" dirty="0" smtClean="0">
              <a:solidFill>
                <a:srgbClr val="FFFFFF"/>
              </a:solidFill>
              <a:latin typeface="Times New Roman"/>
              <a:cs typeface="Times New Roman"/>
              <a:hlinkClick r:id="rId3"/>
            </a:endParaRPr>
          </a:p>
          <a:p>
            <a:pPr marL="12700" marR="5080" indent="0" algn="ctr">
              <a:lnSpc>
                <a:spcPct val="100000"/>
              </a:lnSpc>
              <a:spcBef>
                <a:spcPts val="100"/>
              </a:spcBef>
              <a:buNone/>
            </a:pPr>
            <a:r>
              <a:rPr lang="tr-TR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Giresun</a:t>
            </a:r>
            <a:r>
              <a:rPr lang="tr-TR" b="1" spc="-1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b="1" spc="100" dirty="0">
                <a:solidFill>
                  <a:srgbClr val="FFFFFF"/>
                </a:solidFill>
                <a:latin typeface="Times New Roman"/>
                <a:cs typeface="Times New Roman"/>
              </a:rPr>
              <a:t>Üniversitesi </a:t>
            </a:r>
            <a:r>
              <a:rPr lang="tr-TR" b="1" spc="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b="1" spc="70" dirty="0" err="1">
                <a:solidFill>
                  <a:srgbClr val="FFFFFF"/>
                </a:solidFill>
                <a:latin typeface="Times New Roman"/>
                <a:cs typeface="Times New Roman"/>
              </a:rPr>
              <a:t>Erasmus</a:t>
            </a:r>
            <a:r>
              <a:rPr lang="tr-TR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lang="tr-TR" b="1" spc="105" dirty="0">
                <a:solidFill>
                  <a:srgbClr val="FFFFFF"/>
                </a:solidFill>
                <a:latin typeface="Times New Roman"/>
                <a:cs typeface="Times New Roman"/>
              </a:rPr>
              <a:t>Ofisi</a:t>
            </a:r>
            <a:endParaRPr lang="tr-TR" dirty="0">
              <a:latin typeface="Times New Roman"/>
              <a:cs typeface="Times New Roman"/>
            </a:endParaRPr>
          </a:p>
          <a:p>
            <a:pPr marL="0" marR="1016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tr-TR" sz="2600" b="1" dirty="0" err="1">
                <a:solidFill>
                  <a:srgbClr val="FFFFFF"/>
                </a:solidFill>
                <a:latin typeface="Times New Roman"/>
                <a:cs typeface="Times New Roman"/>
              </a:rPr>
              <a:t>Öğr</a:t>
            </a:r>
            <a:r>
              <a:rPr lang="tr-TR" sz="2600" b="1" dirty="0">
                <a:solidFill>
                  <a:srgbClr val="FFFFFF"/>
                </a:solidFill>
                <a:latin typeface="Times New Roman"/>
                <a:cs typeface="Times New Roman"/>
              </a:rPr>
              <a:t>. Gör. Murat </a:t>
            </a:r>
            <a:r>
              <a:rPr lang="tr-TR" sz="2600" b="1" dirty="0" smtClean="0">
                <a:solidFill>
                  <a:srgbClr val="FFFFFF"/>
                </a:solidFill>
                <a:latin typeface="Times New Roman"/>
                <a:cs typeface="Times New Roman"/>
              </a:rPr>
              <a:t>YAMAN</a:t>
            </a:r>
            <a:endParaRPr lang="tr-TR" sz="2600" spc="55" dirty="0" smtClean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0" marR="1016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tr-TR" sz="2800" spc="55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(0454) 310 11 29</a:t>
            </a:r>
            <a:endParaRPr lang="tr-TR" sz="2800" spc="55" dirty="0">
              <a:solidFill>
                <a:srgbClr val="FFFFFF"/>
              </a:solidFill>
              <a:latin typeface="Times New Roman"/>
              <a:cs typeface="Times New Roman"/>
              <a:hlinkClick r:id="rId3"/>
            </a:endParaRPr>
          </a:p>
          <a:p>
            <a:pPr marL="0" marR="10160" indent="0" algn="ctr">
              <a:lnSpc>
                <a:spcPct val="100000"/>
              </a:lnSpc>
              <a:spcBef>
                <a:spcPts val="5"/>
              </a:spcBef>
              <a:buNone/>
            </a:pPr>
            <a:r>
              <a:rPr lang="tr-TR" sz="2800" spc="-80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erasmusplus</a:t>
            </a:r>
            <a:r>
              <a:rPr lang="tr-TR" sz="2800" spc="70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@giresun</a:t>
            </a:r>
            <a:r>
              <a:rPr lang="tr-TR" sz="2800" spc="130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.ed</a:t>
            </a:r>
            <a:r>
              <a:rPr lang="tr-TR" sz="2800" spc="150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u</a:t>
            </a:r>
            <a:r>
              <a:rPr lang="tr-TR" sz="2800" spc="114" dirty="0" smtClean="0">
                <a:solidFill>
                  <a:srgbClr val="FFFFFF"/>
                </a:solidFill>
                <a:latin typeface="Times New Roman"/>
                <a:cs typeface="Times New Roman"/>
                <a:hlinkClick r:id="rId3"/>
              </a:rPr>
              <a:t>.tr</a:t>
            </a:r>
            <a:endParaRPr lang="tr-TR" sz="28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indent="0" algn="r">
              <a:lnSpc>
                <a:spcPct val="100000"/>
              </a:lnSpc>
              <a:spcBef>
                <a:spcPts val="100"/>
              </a:spcBef>
              <a:buNone/>
            </a:pPr>
            <a:endParaRPr lang="tr-TR" sz="2400" b="1" spc="1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pPr marL="12700" marR="5080" indent="0" algn="r">
              <a:lnSpc>
                <a:spcPct val="100000"/>
              </a:lnSpc>
              <a:spcBef>
                <a:spcPts val="100"/>
              </a:spcBef>
              <a:buNone/>
            </a:pPr>
            <a:endParaRPr lang="tr-TR" b="1" spc="100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tr-TR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85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DFB5D1BB-0703-437B-BD1E-1D07F8A273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3886586B-3F0F-4593-B272-AE75AD0F0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020DEB59-BF94-41B5-8F16-8B10442EE0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9A3BEF6F-FC03-43B1-8D1B-8DA3A360DB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F49BA32-A501-4C79-9A72-92587AB9EEF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xmlns="" id="{883F92AF-2403-4558-B1D7-72130A1E4B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5EB8E3BF-F464-4900-8994-851061A9AD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çık Hava mezuniyet">
            <a:extLst>
              <a:ext uri="{FF2B5EF4-FFF2-40B4-BE49-F238E27FC236}">
                <a16:creationId xmlns:a16="http://schemas.microsoft.com/office/drawing/2014/main" xmlns="" id="{38B81B57-F781-261D-A999-1849876DF88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1077" b="146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3797AAD-A75A-3E88-E433-0EA2E23C9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2" y="982132"/>
            <a:ext cx="9601196" cy="130386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b="1" spc="-10" dirty="0" err="1">
                <a:solidFill>
                  <a:srgbClr val="FFFFFF"/>
                </a:solidFill>
              </a:rPr>
              <a:t>Öğrenci</a:t>
            </a:r>
            <a:r>
              <a:rPr lang="en-US" sz="4400" b="1" spc="-10" dirty="0">
                <a:solidFill>
                  <a:srgbClr val="FFFFFF"/>
                </a:solidFill>
              </a:rPr>
              <a:t> </a:t>
            </a:r>
            <a:r>
              <a:rPr lang="en-US" sz="4400" b="1" spc="-10" dirty="0" err="1">
                <a:solidFill>
                  <a:srgbClr val="FFFFFF"/>
                </a:solidFill>
              </a:rPr>
              <a:t>Öğrenim</a:t>
            </a:r>
            <a:r>
              <a:rPr lang="en-US" sz="4400" b="1" spc="-10" dirty="0">
                <a:solidFill>
                  <a:srgbClr val="FFFFFF"/>
                </a:solidFill>
              </a:rPr>
              <a:t> </a:t>
            </a:r>
            <a:r>
              <a:rPr lang="en-US" sz="4400" b="1" spc="-15" dirty="0" err="1">
                <a:solidFill>
                  <a:srgbClr val="FFFFFF"/>
                </a:solidFill>
              </a:rPr>
              <a:t>ve</a:t>
            </a:r>
            <a:r>
              <a:rPr lang="en-US" sz="4400" b="1" spc="-15" dirty="0">
                <a:solidFill>
                  <a:srgbClr val="FFFFFF"/>
                </a:solidFill>
              </a:rPr>
              <a:t> </a:t>
            </a:r>
            <a:r>
              <a:rPr lang="en-US" sz="4400" b="1" spc="-15" dirty="0" err="1">
                <a:solidFill>
                  <a:srgbClr val="FFFFFF"/>
                </a:solidFill>
              </a:rPr>
              <a:t>Staj</a:t>
            </a:r>
            <a:r>
              <a:rPr lang="en-US" sz="4400" b="1" spc="-30" dirty="0">
                <a:solidFill>
                  <a:srgbClr val="FFFFFF"/>
                </a:solidFill>
              </a:rPr>
              <a:t> </a:t>
            </a:r>
            <a:r>
              <a:rPr lang="en-US" sz="4400" b="1" spc="-20" dirty="0" err="1">
                <a:solidFill>
                  <a:srgbClr val="FFFFFF"/>
                </a:solidFill>
              </a:rPr>
              <a:t>Hareketliliği</a:t>
            </a:r>
            <a:endParaRPr lang="en-US" sz="4400" b="1" dirty="0">
              <a:solidFill>
                <a:srgbClr val="FFFFFF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xmlns="" id="{8E0602D6-3A81-42F8-AE67-1BAAFC967C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1524000" y="2421466"/>
            <a:ext cx="9144000" cy="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F8F9B0EB-8334-A2F0-9EFE-5E201D6CB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5401" y="2556932"/>
            <a:ext cx="9601196" cy="331893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85" dirty="0">
                <a:solidFill>
                  <a:srgbClr val="FFFFFF"/>
                </a:solidFill>
              </a:rPr>
              <a:t>İlana</a:t>
            </a:r>
            <a:r>
              <a:rPr lang="en-US" b="1" spc="-75" dirty="0">
                <a:solidFill>
                  <a:srgbClr val="FFFFFF"/>
                </a:solidFill>
              </a:rPr>
              <a:t> </a:t>
            </a:r>
            <a:r>
              <a:rPr lang="en-US" b="1" spc="50" dirty="0" err="1">
                <a:solidFill>
                  <a:srgbClr val="FFFFFF"/>
                </a:solidFill>
              </a:rPr>
              <a:t>Çıkılması</a:t>
            </a:r>
            <a:endParaRPr lang="en-US" b="1" dirty="0">
              <a:solidFill>
                <a:srgbClr val="FFFFFF"/>
              </a:solidFill>
            </a:endParaRPr>
          </a:p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20" dirty="0" err="1">
                <a:solidFill>
                  <a:srgbClr val="FFFFFF"/>
                </a:solidFill>
              </a:rPr>
              <a:t>Sınav</a:t>
            </a:r>
            <a:r>
              <a:rPr lang="en-US" b="1" spc="-130" dirty="0">
                <a:solidFill>
                  <a:srgbClr val="FFFFFF"/>
                </a:solidFill>
              </a:rPr>
              <a:t> </a:t>
            </a:r>
            <a:r>
              <a:rPr lang="en-US" b="1" spc="80" dirty="0" err="1">
                <a:solidFill>
                  <a:srgbClr val="FFFFFF"/>
                </a:solidFill>
              </a:rPr>
              <a:t>süreci</a:t>
            </a:r>
            <a:endParaRPr lang="en-US" b="1" dirty="0">
              <a:solidFill>
                <a:srgbClr val="FFFFFF"/>
              </a:solidFill>
            </a:endParaRPr>
          </a:p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55" dirty="0" err="1">
                <a:solidFill>
                  <a:srgbClr val="FFFFFF"/>
                </a:solidFill>
              </a:rPr>
              <a:t>Başvuru</a:t>
            </a:r>
            <a:endParaRPr lang="en-US" b="1" dirty="0">
              <a:solidFill>
                <a:srgbClr val="FFFFFF"/>
              </a:solidFill>
            </a:endParaRPr>
          </a:p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40" dirty="0" err="1">
                <a:solidFill>
                  <a:srgbClr val="FFFFFF"/>
                </a:solidFill>
              </a:rPr>
              <a:t>Yerleştirme</a:t>
            </a:r>
            <a:r>
              <a:rPr lang="en-US" b="1" spc="-155" dirty="0">
                <a:solidFill>
                  <a:srgbClr val="FFFFFF"/>
                </a:solidFill>
              </a:rPr>
              <a:t> </a:t>
            </a:r>
            <a:r>
              <a:rPr lang="en-US" b="1" spc="80" dirty="0" err="1">
                <a:solidFill>
                  <a:srgbClr val="FFFFFF"/>
                </a:solidFill>
              </a:rPr>
              <a:t>süreci</a:t>
            </a:r>
            <a:endParaRPr lang="en-US" b="1" dirty="0">
              <a:solidFill>
                <a:srgbClr val="FFFFFF"/>
              </a:solidFill>
            </a:endParaRPr>
          </a:p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105" dirty="0" err="1">
                <a:solidFill>
                  <a:srgbClr val="FFFFFF"/>
                </a:solidFill>
              </a:rPr>
              <a:t>Oryantasyon</a:t>
            </a:r>
            <a:endParaRPr lang="en-US" b="1" dirty="0">
              <a:solidFill>
                <a:srgbClr val="FFFFFF"/>
              </a:solidFill>
            </a:endParaRPr>
          </a:p>
          <a:p>
            <a:pPr marL="287020" indent="-274320" algn="l">
              <a:buFont typeface="Arial"/>
              <a:buChar char="•"/>
              <a:tabLst>
                <a:tab pos="287020" algn="l"/>
              </a:tabLst>
            </a:pPr>
            <a:r>
              <a:rPr lang="en-US" b="1" spc="40" dirty="0" err="1">
                <a:solidFill>
                  <a:srgbClr val="FFFFFF"/>
                </a:solidFill>
              </a:rPr>
              <a:t>Evraklar</a:t>
            </a:r>
            <a:endParaRPr lang="en-US" b="1" dirty="0">
              <a:solidFill>
                <a:srgbClr val="FFFFFF"/>
              </a:solidFill>
            </a:endParaRPr>
          </a:p>
          <a:p>
            <a:pPr algn="l">
              <a:buFont typeface="Arial"/>
              <a:buChar char="•"/>
            </a:pP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72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7575D7A7-3C36-4508-9BC6-70A93BD3C43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C964A0D-06B7-4C16-AC9F-20ADDA805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703F5C-55DF-45CD-BC3F-3BE8F1033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A8C7134F-70F9-4826-A97E-9B39AEA08F5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39351E73-B6DD-4B56-8EE9-C16B5711C46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AE446D0E-6531-40B7-A182-FB86024397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C8BABCA7-C1E0-41BA-A822-5F61251AA6A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5"/>
            <a:stretch/>
          </a:blipFill>
          <a:ln w="15875" cap="flat" cmpd="sng" algn="ctr">
            <a:solidFill>
              <a:srgbClr val="B15E28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2E5D6EB5-6FDB-477A-98F5-7409CD5375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xmlns="" id="{5BB75167-5757-4E5F-869B-5A350BF43A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C8338DAE-FFCB-472B-A9EE-77E42FDBD3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52B2E0A0-4D94-4C05-97C1-32B5D88A2E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A91E75C9-3350-4F0B-993E-89D3DBD76C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450D90C9-6702-9082-E19B-F29396076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spc="-65" dirty="0"/>
              <a:t>ÖĞRENCİ </a:t>
            </a:r>
            <a:r>
              <a:rPr lang="en-US" sz="5000" b="1" spc="-30" dirty="0"/>
              <a:t>ÖĞRENİM</a:t>
            </a:r>
            <a:r>
              <a:rPr lang="en-US" sz="5000" b="1" spc="-80" dirty="0"/>
              <a:t> </a:t>
            </a:r>
            <a:r>
              <a:rPr lang="en-US" sz="5000" b="1" spc="-165" dirty="0"/>
              <a:t>HAREKETLİLİĞİ</a:t>
            </a:r>
            <a:endParaRPr lang="en-US" sz="5000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D5253D9-2B41-C5CC-EB5C-1836C90135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chemeClr val="tx1"/>
                </a:solidFill>
              </a:rPr>
              <a:t> 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xmlns="" id="{889FB2CC-C7A1-4A53-A088-636FB487FE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467008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7795AEA8-56E4-F8D0-46D2-CAE54BE80B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tr-TR" b="1" spc="-10" dirty="0">
                <a:solidFill>
                  <a:srgbClr val="262626"/>
                </a:solidFill>
              </a:rPr>
              <a:t>Öğrenci </a:t>
            </a:r>
            <a:r>
              <a:rPr lang="tr-TR" b="1" spc="-15" dirty="0">
                <a:solidFill>
                  <a:srgbClr val="262626"/>
                </a:solidFill>
              </a:rPr>
              <a:t>Öğrenim</a:t>
            </a:r>
            <a:r>
              <a:rPr lang="tr-TR" b="1" spc="-80" dirty="0">
                <a:solidFill>
                  <a:srgbClr val="262626"/>
                </a:solidFill>
              </a:rPr>
              <a:t> </a:t>
            </a:r>
            <a:r>
              <a:rPr lang="tr-TR" b="1" spc="-20" dirty="0">
                <a:solidFill>
                  <a:srgbClr val="262626"/>
                </a:solidFill>
              </a:rPr>
              <a:t>Hareketliliği</a:t>
            </a:r>
            <a:endParaRPr lang="tr-TR" dirty="0">
              <a:solidFill>
                <a:srgbClr val="262626"/>
              </a:solidFill>
            </a:endParaRPr>
          </a:p>
        </p:txBody>
      </p:sp>
      <p:graphicFrame>
        <p:nvGraphicFramePr>
          <p:cNvPr id="15" name="İçerik Yer Tutucusu 2">
            <a:extLst>
              <a:ext uri="{FF2B5EF4-FFF2-40B4-BE49-F238E27FC236}">
                <a16:creationId xmlns:a16="http://schemas.microsoft.com/office/drawing/2014/main" xmlns="" id="{BEE396FF-6CEB-ECB8-437E-F27A816FD0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971579"/>
              </p:ext>
            </p:extLst>
          </p:nvPr>
        </p:nvGraphicFramePr>
        <p:xfrm>
          <a:off x="1295400" y="2285999"/>
          <a:ext cx="9601197" cy="4063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5078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E7DEDD00-5E71-418B-9C3C-9B71B018221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F08AA894-60A7-4A09-919E-54EF7C3EC8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xmlns="" id="{44680684-9D82-4E2B-9E9A-778390DA9E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E28899EB-8201-46DC-A208-67136E6BA1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58681DBB-DB5A-40DF-8333-C7E1C945B5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D25CD87B-2A61-8C93-3F16-2E0EFF391A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r>
              <a:rPr lang="tr-TR" b="1" spc="-10">
                <a:solidFill>
                  <a:srgbClr val="262626"/>
                </a:solidFill>
              </a:rPr>
              <a:t>Öğrenci </a:t>
            </a:r>
            <a:r>
              <a:rPr lang="tr-TR" b="1" spc="-15">
                <a:solidFill>
                  <a:srgbClr val="262626"/>
                </a:solidFill>
              </a:rPr>
              <a:t>Öğrenim</a:t>
            </a:r>
            <a:r>
              <a:rPr lang="tr-TR" b="1" spc="-80">
                <a:solidFill>
                  <a:srgbClr val="262626"/>
                </a:solidFill>
              </a:rPr>
              <a:t> </a:t>
            </a:r>
            <a:r>
              <a:rPr lang="tr-TR" b="1" spc="-20">
                <a:solidFill>
                  <a:srgbClr val="262626"/>
                </a:solidFill>
              </a:rPr>
              <a:t>Hareketliliği</a:t>
            </a:r>
            <a:endParaRPr lang="tr-TR">
              <a:solidFill>
                <a:srgbClr val="262626"/>
              </a:solidFill>
            </a:endParaRPr>
          </a:p>
        </p:txBody>
      </p:sp>
      <p:graphicFrame>
        <p:nvGraphicFramePr>
          <p:cNvPr id="5" name="İçerik Yer Tutucusu 2">
            <a:extLst>
              <a:ext uri="{FF2B5EF4-FFF2-40B4-BE49-F238E27FC236}">
                <a16:creationId xmlns:a16="http://schemas.microsoft.com/office/drawing/2014/main" xmlns="" id="{BBE94716-4BB1-F89B-9C35-2C33B76B55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3490903"/>
              </p:ext>
            </p:extLst>
          </p:nvPr>
        </p:nvGraphicFramePr>
        <p:xfrm>
          <a:off x="1295401" y="2675822"/>
          <a:ext cx="9601197" cy="2985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850322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7">
            <a:extLst>
              <a:ext uri="{FF2B5EF4-FFF2-40B4-BE49-F238E27FC236}">
                <a16:creationId xmlns:a16="http://schemas.microsoft.com/office/drawing/2014/main" xmlns="" id="{DC878D9A-77BE-4701-AE3D-EEFC53CD5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9">
            <a:extLst>
              <a:ext uri="{FF2B5EF4-FFF2-40B4-BE49-F238E27FC236}">
                <a16:creationId xmlns:a16="http://schemas.microsoft.com/office/drawing/2014/main" xmlns="" id="{F643BE08-0ED1-4B73-AC6D-B7E26A59CD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1">
            <a:extLst>
              <a:ext uri="{FF2B5EF4-FFF2-40B4-BE49-F238E27FC236}">
                <a16:creationId xmlns:a16="http://schemas.microsoft.com/office/drawing/2014/main" xmlns="" id="{956B2094-7FC0-45FC-BFED-3CB88CEE63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0FD14DED-96F2-8FC4-0861-A9F5DB17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108" y="954756"/>
            <a:ext cx="2730414" cy="4946003"/>
          </a:xfrm>
        </p:spPr>
        <p:txBody>
          <a:bodyPr>
            <a:normAutofit/>
          </a:bodyPr>
          <a:lstStyle/>
          <a:p>
            <a:r>
              <a:rPr lang="tr-TR" sz="3600" b="1" spc="-10" dirty="0">
                <a:solidFill>
                  <a:srgbClr val="FFFFFF"/>
                </a:solidFill>
              </a:rPr>
              <a:t>Öğrenci </a:t>
            </a:r>
            <a:r>
              <a:rPr lang="tr-TR" sz="3600" b="1" spc="-15" dirty="0">
                <a:solidFill>
                  <a:srgbClr val="FFFFFF"/>
                </a:solidFill>
              </a:rPr>
              <a:t>Öğrenim</a:t>
            </a:r>
            <a:r>
              <a:rPr lang="tr-TR" sz="3600" b="1" spc="-80" dirty="0">
                <a:solidFill>
                  <a:srgbClr val="FFFFFF"/>
                </a:solidFill>
              </a:rPr>
              <a:t> </a:t>
            </a:r>
            <a:r>
              <a:rPr lang="tr-TR" sz="3600" b="1" spc="-20" dirty="0">
                <a:solidFill>
                  <a:srgbClr val="FFFFFF"/>
                </a:solidFill>
              </a:rPr>
              <a:t>Hareketliliği</a:t>
            </a:r>
            <a:endParaRPr lang="tr-TR" sz="3600" dirty="0">
              <a:solidFill>
                <a:srgbClr val="FFFFFF"/>
              </a:solidFill>
            </a:endParaRPr>
          </a:p>
        </p:txBody>
      </p:sp>
      <p:sp>
        <p:nvSpPr>
          <p:cNvPr id="28" name="Rectangle 13">
            <a:extLst>
              <a:ext uri="{FF2B5EF4-FFF2-40B4-BE49-F238E27FC236}">
                <a16:creationId xmlns:a16="http://schemas.microsoft.com/office/drawing/2014/main" xmlns="" id="{07A4B640-BB7F-4272-A710-068DBA9F9A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30000">
                <a:schemeClr val="bg1"/>
              </a:gs>
              <a:gs pos="61000">
                <a:schemeClr val="bg2">
                  <a:lumMod val="20000"/>
                  <a:lumOff val="80000"/>
                </a:schemeClr>
              </a:gs>
              <a:gs pos="97000">
                <a:schemeClr val="bg2">
                  <a:lumMod val="70000"/>
                  <a:lumOff val="3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508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AED33B2-3FC9-02F2-5FE9-171900D31E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0934" y="469900"/>
            <a:ext cx="5953630" cy="5405968"/>
          </a:xfrm>
        </p:spPr>
        <p:txBody>
          <a:bodyPr anchor="ctr">
            <a:normAutofit/>
          </a:bodyPr>
          <a:lstStyle/>
          <a:p>
            <a:pPr marL="285750" lvl="0" indent="-285750" algn="ctr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tr-T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Değerlendirme %50 Erasmus İngilizce Sınavı Notu, %50 Transkript notu dikkate alınarak yapılmaktadır. </a:t>
            </a:r>
            <a:endParaRPr lang="tr-TR" sz="2000" spc="90" dirty="0">
              <a:latin typeface="Times New Roman"/>
              <a:cs typeface="Times New Roman"/>
            </a:endParaRPr>
          </a:p>
          <a:p>
            <a:pPr marL="287020" marR="342265" indent="-274955" algn="ctr">
              <a:lnSpc>
                <a:spcPct val="90000"/>
              </a:lnSpc>
              <a:spcBef>
                <a:spcPts val="45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z="2000" spc="90" dirty="0">
                <a:latin typeface="Times New Roman"/>
                <a:cs typeface="Times New Roman"/>
              </a:rPr>
              <a:t>Programdan yararlanmaya hak kazanan öğrencilerin</a:t>
            </a:r>
            <a:r>
              <a:rPr lang="tr-TR" sz="2000" spc="-25" dirty="0">
                <a:latin typeface="Times New Roman"/>
                <a:cs typeface="Times New Roman"/>
              </a:rPr>
              <a:t> </a:t>
            </a:r>
            <a:r>
              <a:rPr lang="tr-TR" sz="2000" spc="140" dirty="0">
                <a:latin typeface="Times New Roman"/>
                <a:cs typeface="Times New Roman"/>
              </a:rPr>
              <a:t>partner</a:t>
            </a:r>
            <a:r>
              <a:rPr lang="tr-TR" sz="2000" spc="-120" dirty="0">
                <a:latin typeface="Times New Roman"/>
                <a:cs typeface="Times New Roman"/>
              </a:rPr>
              <a:t> </a:t>
            </a:r>
            <a:r>
              <a:rPr lang="tr-TR" sz="2000" spc="75" dirty="0">
                <a:latin typeface="Times New Roman"/>
                <a:cs typeface="Times New Roman"/>
              </a:rPr>
              <a:t>üniversitelere</a:t>
            </a:r>
            <a:r>
              <a:rPr lang="tr-TR" sz="2000" spc="-60" dirty="0">
                <a:latin typeface="Times New Roman"/>
                <a:cs typeface="Times New Roman"/>
              </a:rPr>
              <a:t> </a:t>
            </a:r>
            <a:r>
              <a:rPr lang="tr-TR" sz="2000" spc="65" dirty="0" err="1">
                <a:latin typeface="Times New Roman"/>
                <a:cs typeface="Times New Roman"/>
              </a:rPr>
              <a:t>nominasyonları</a:t>
            </a:r>
            <a:r>
              <a:rPr lang="tr-TR" sz="2000" spc="65" dirty="0">
                <a:latin typeface="Times New Roman"/>
                <a:cs typeface="Times New Roman"/>
              </a:rPr>
              <a:t>  </a:t>
            </a:r>
            <a:r>
              <a:rPr lang="tr-TR" sz="2000" spc="130" dirty="0">
                <a:latin typeface="Times New Roman"/>
                <a:cs typeface="Times New Roman"/>
              </a:rPr>
              <a:t>Erasmus Koordinatörlüğü tarafından yapılır ve karşı kurumların öğrenciyi kabul etmesi için beklenir.</a:t>
            </a:r>
            <a:endParaRPr lang="tr-TR" sz="2000" dirty="0">
              <a:latin typeface="Times New Roman"/>
              <a:cs typeface="Times New Roman"/>
            </a:endParaRPr>
          </a:p>
          <a:p>
            <a:pPr marL="287020" marR="429895" indent="-274955" algn="ctr">
              <a:lnSpc>
                <a:spcPct val="90000"/>
              </a:lnSpc>
              <a:spcBef>
                <a:spcPts val="625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z="2000" spc="110" dirty="0">
                <a:latin typeface="Times New Roman"/>
                <a:cs typeface="Times New Roman"/>
              </a:rPr>
              <a:t>Kabul mektubu öğrencilerin eposta adresine gönderilir</a:t>
            </a:r>
            <a:r>
              <a:rPr lang="tr-TR" sz="2000" spc="10" dirty="0">
                <a:latin typeface="Times New Roman"/>
                <a:cs typeface="Times New Roman"/>
              </a:rPr>
              <a:t>.</a:t>
            </a:r>
            <a:endParaRPr lang="tr-TR" sz="2000" dirty="0">
              <a:latin typeface="Times New Roman"/>
              <a:cs typeface="Times New Roman"/>
            </a:endParaRPr>
          </a:p>
          <a:p>
            <a:pPr marL="287020" marR="5080" indent="-274955" algn="ctr">
              <a:lnSpc>
                <a:spcPct val="90000"/>
              </a:lnSpc>
              <a:spcBef>
                <a:spcPts val="620"/>
              </a:spcBef>
              <a:buClr>
                <a:srgbClr val="0AD0D9"/>
              </a:buClr>
              <a:buSzPct val="94230"/>
              <a:buFont typeface="Arial"/>
              <a:buChar char=""/>
              <a:tabLst>
                <a:tab pos="287655" algn="l"/>
              </a:tabLst>
            </a:pPr>
            <a:r>
              <a:rPr lang="tr-TR" sz="2000" spc="55" dirty="0">
                <a:latin typeface="Times New Roman"/>
                <a:cs typeface="Times New Roman"/>
              </a:rPr>
              <a:t>Kabul mektubu temin eden öğren </a:t>
            </a:r>
            <a:r>
              <a:rPr lang="tr-TR" sz="2000" spc="80" dirty="0">
                <a:latin typeface="Times New Roman"/>
                <a:cs typeface="Times New Roman"/>
              </a:rPr>
              <a:t>öğrenciler</a:t>
            </a:r>
            <a:r>
              <a:rPr lang="tr-TR" sz="2000" spc="-70" dirty="0">
                <a:latin typeface="Times New Roman"/>
                <a:cs typeface="Times New Roman"/>
              </a:rPr>
              <a:t> </a:t>
            </a:r>
            <a:r>
              <a:rPr lang="tr-TR" sz="2000" spc="65" dirty="0">
                <a:latin typeface="Times New Roman"/>
                <a:cs typeface="Times New Roman"/>
              </a:rPr>
              <a:t>için</a:t>
            </a:r>
            <a:r>
              <a:rPr lang="tr-TR" sz="2000" spc="-105" dirty="0">
                <a:latin typeface="Times New Roman"/>
                <a:cs typeface="Times New Roman"/>
              </a:rPr>
              <a:t> </a:t>
            </a:r>
            <a:r>
              <a:rPr lang="tr-TR" sz="2000" spc="95" dirty="0">
                <a:latin typeface="Times New Roman"/>
                <a:cs typeface="Times New Roman"/>
              </a:rPr>
              <a:t>oryantasyon</a:t>
            </a:r>
            <a:r>
              <a:rPr lang="tr-TR" sz="2000" spc="-85" dirty="0">
                <a:latin typeface="Times New Roman"/>
                <a:cs typeface="Times New Roman"/>
              </a:rPr>
              <a:t> </a:t>
            </a:r>
            <a:r>
              <a:rPr lang="tr-TR" sz="2000" spc="95" dirty="0">
                <a:latin typeface="Times New Roman"/>
                <a:cs typeface="Times New Roman"/>
              </a:rPr>
              <a:t>programı</a:t>
            </a:r>
            <a:r>
              <a:rPr lang="tr-TR" sz="2000" spc="-60" dirty="0">
                <a:latin typeface="Times New Roman"/>
                <a:cs typeface="Times New Roman"/>
              </a:rPr>
              <a:t> </a:t>
            </a:r>
            <a:r>
              <a:rPr lang="tr-TR" sz="2000" spc="60" dirty="0">
                <a:latin typeface="Times New Roman"/>
                <a:cs typeface="Times New Roman"/>
              </a:rPr>
              <a:t>ofisimiz</a:t>
            </a:r>
            <a:r>
              <a:rPr lang="tr-TR" sz="2000" spc="-65" dirty="0">
                <a:latin typeface="Times New Roman"/>
                <a:cs typeface="Times New Roman"/>
              </a:rPr>
              <a:t> </a:t>
            </a:r>
            <a:r>
              <a:rPr lang="tr-TR" sz="2000" spc="65" dirty="0">
                <a:latin typeface="Times New Roman"/>
                <a:cs typeface="Times New Roman"/>
              </a:rPr>
              <a:t>tarafından  </a:t>
            </a:r>
            <a:r>
              <a:rPr lang="tr-TR" sz="2000" spc="85" dirty="0">
                <a:latin typeface="Times New Roman"/>
                <a:cs typeface="Times New Roman"/>
              </a:rPr>
              <a:t>düzenlenir.</a:t>
            </a:r>
            <a:r>
              <a:rPr lang="tr-TR" sz="2000" spc="-60" dirty="0">
                <a:latin typeface="Times New Roman"/>
                <a:cs typeface="Times New Roman"/>
              </a:rPr>
              <a:t> </a:t>
            </a:r>
            <a:r>
              <a:rPr lang="tr-TR" sz="2000" spc="80" dirty="0">
                <a:latin typeface="Times New Roman"/>
                <a:cs typeface="Times New Roman"/>
              </a:rPr>
              <a:t>Tüm</a:t>
            </a:r>
            <a:r>
              <a:rPr lang="tr-TR" sz="2000" spc="-105" dirty="0">
                <a:latin typeface="Times New Roman"/>
                <a:cs typeface="Times New Roman"/>
              </a:rPr>
              <a:t> </a:t>
            </a:r>
            <a:r>
              <a:rPr lang="tr-TR" sz="2000" spc="55" dirty="0">
                <a:latin typeface="Times New Roman"/>
                <a:cs typeface="Times New Roman"/>
              </a:rPr>
              <a:t>evrak,</a:t>
            </a:r>
            <a:r>
              <a:rPr lang="tr-TR" sz="2000" spc="-60" dirty="0">
                <a:latin typeface="Times New Roman"/>
                <a:cs typeface="Times New Roman"/>
              </a:rPr>
              <a:t> </a:t>
            </a:r>
            <a:r>
              <a:rPr lang="tr-TR" sz="2000" spc="90" dirty="0">
                <a:latin typeface="Times New Roman"/>
                <a:cs typeface="Times New Roman"/>
              </a:rPr>
              <a:t>süreç</a:t>
            </a:r>
            <a:r>
              <a:rPr lang="tr-TR" sz="2000" spc="-160" dirty="0">
                <a:latin typeface="Times New Roman"/>
                <a:cs typeface="Times New Roman"/>
              </a:rPr>
              <a:t> </a:t>
            </a:r>
            <a:r>
              <a:rPr lang="tr-TR" sz="2000" spc="-5" dirty="0">
                <a:latin typeface="Times New Roman"/>
                <a:cs typeface="Times New Roman"/>
              </a:rPr>
              <a:t>ve</a:t>
            </a:r>
            <a:r>
              <a:rPr lang="tr-TR" sz="2000" spc="-145" dirty="0">
                <a:latin typeface="Times New Roman"/>
                <a:cs typeface="Times New Roman"/>
              </a:rPr>
              <a:t> </a:t>
            </a:r>
            <a:r>
              <a:rPr lang="tr-TR" sz="2000" spc="60" dirty="0">
                <a:latin typeface="Times New Roman"/>
                <a:cs typeface="Times New Roman"/>
              </a:rPr>
              <a:t>yapılması</a:t>
            </a:r>
            <a:r>
              <a:rPr lang="tr-TR" sz="2000" spc="-85" dirty="0">
                <a:latin typeface="Times New Roman"/>
                <a:cs typeface="Times New Roman"/>
              </a:rPr>
              <a:t> </a:t>
            </a:r>
            <a:r>
              <a:rPr lang="tr-TR" sz="2000" spc="80" dirty="0">
                <a:latin typeface="Times New Roman"/>
                <a:cs typeface="Times New Roman"/>
              </a:rPr>
              <a:t>gerekenler</a:t>
            </a:r>
            <a:r>
              <a:rPr lang="tr-TR" sz="2000" spc="-85" dirty="0">
                <a:latin typeface="Times New Roman"/>
                <a:cs typeface="Times New Roman"/>
              </a:rPr>
              <a:t> </a:t>
            </a:r>
            <a:r>
              <a:rPr lang="tr-TR" sz="2000" spc="160" dirty="0">
                <a:latin typeface="Times New Roman"/>
                <a:cs typeface="Times New Roman"/>
              </a:rPr>
              <a:t>bu</a:t>
            </a:r>
            <a:r>
              <a:rPr lang="tr-TR" sz="2000" spc="-75" dirty="0">
                <a:latin typeface="Times New Roman"/>
                <a:cs typeface="Times New Roman"/>
              </a:rPr>
              <a:t> </a:t>
            </a:r>
            <a:r>
              <a:rPr lang="tr-TR" sz="2000" spc="114" dirty="0">
                <a:latin typeface="Times New Roman"/>
                <a:cs typeface="Times New Roman"/>
              </a:rPr>
              <a:t>programda</a:t>
            </a:r>
            <a:r>
              <a:rPr lang="tr-TR" sz="2000" dirty="0">
                <a:latin typeface="Times New Roman"/>
                <a:cs typeface="Times New Roman"/>
              </a:rPr>
              <a:t> </a:t>
            </a:r>
            <a:r>
              <a:rPr lang="tr-TR" sz="2000" spc="75" dirty="0">
                <a:latin typeface="Times New Roman"/>
                <a:cs typeface="Times New Roman"/>
              </a:rPr>
              <a:t>öğrencilere</a:t>
            </a:r>
            <a:r>
              <a:rPr lang="tr-TR" sz="2000" spc="-125" dirty="0">
                <a:latin typeface="Times New Roman"/>
                <a:cs typeface="Times New Roman"/>
              </a:rPr>
              <a:t> </a:t>
            </a:r>
            <a:r>
              <a:rPr lang="tr-TR" sz="2000" spc="55" dirty="0">
                <a:latin typeface="Times New Roman"/>
                <a:cs typeface="Times New Roman"/>
              </a:rPr>
              <a:t>anlatılır.</a:t>
            </a:r>
            <a:endParaRPr lang="tr-TR" sz="2000" dirty="0">
              <a:latin typeface="Times New Roman"/>
              <a:cs typeface="Times New Roman"/>
            </a:endParaRPr>
          </a:p>
          <a:p>
            <a:pPr>
              <a:lnSpc>
                <a:spcPct val="90000"/>
              </a:lnSpc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560186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749C117F-F390-437B-ADB0-57E87EFF34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A7EF42F8-2417-49A6-95CE-DE9503B0AA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xmlns="" id="{AC6F623B-2003-4AED-B02F-541A150EC14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CD11837A-4F3D-419F-ACE2-E80B1EA284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xmlns="" id="{B9411D1A-7E2C-4A36-BE32-BF7A8E1307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xmlns="" id="{20742BC3-654B-4E41-9A6A-73A42E47763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Rectangle 42">
            <a:extLst>
              <a:ext uri="{FF2B5EF4-FFF2-40B4-BE49-F238E27FC236}">
                <a16:creationId xmlns:a16="http://schemas.microsoft.com/office/drawing/2014/main" xmlns="" id="{1CD07172-CD61-45EB-BEE3-F644503E5C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xmlns="" id="{1EADA5DB-ED12-413A-AAB5-6A8D1152E6C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4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xmlns="" id="{8BA45E5C-ACB9-49E8-B4DB-5255C23766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tr-TR"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26852" y="872061"/>
            <a:ext cx="3073940" cy="343668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12700"/>
            <a:r>
              <a:rPr lang="en-US" sz="4300" spc="-10" dirty="0" err="1">
                <a:solidFill>
                  <a:srgbClr val="262626"/>
                </a:solidFill>
              </a:rPr>
              <a:t>Öğrenci</a:t>
            </a:r>
            <a:r>
              <a:rPr lang="en-US" sz="4300" spc="-10" dirty="0">
                <a:solidFill>
                  <a:srgbClr val="262626"/>
                </a:solidFill>
              </a:rPr>
              <a:t> </a:t>
            </a:r>
            <a:r>
              <a:rPr lang="en-US" sz="4300" spc="-15" dirty="0" err="1">
                <a:solidFill>
                  <a:srgbClr val="262626"/>
                </a:solidFill>
              </a:rPr>
              <a:t>Öğrenim</a:t>
            </a:r>
            <a:r>
              <a:rPr lang="en-US" sz="4300" spc="-80" dirty="0">
                <a:solidFill>
                  <a:srgbClr val="262626"/>
                </a:solidFill>
              </a:rPr>
              <a:t> </a:t>
            </a:r>
            <a:r>
              <a:rPr lang="en-US" sz="4300" spc="-20" dirty="0" err="1">
                <a:solidFill>
                  <a:srgbClr val="262626"/>
                </a:solidFill>
              </a:rPr>
              <a:t>Hareketliliği</a:t>
            </a:r>
            <a:endParaRPr lang="en-US" sz="4300" spc="-20" dirty="0">
              <a:solidFill>
                <a:srgbClr val="262626"/>
              </a:solidFill>
            </a:endParaRPr>
          </a:p>
        </p:txBody>
      </p:sp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857E618C-1D7B-4A51-90C1-6106CD8A1A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688340" y="1947799"/>
            <a:ext cx="10245090" cy="4135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lang="tr-TR" sz="2600" b="1" spc="200">
                <a:latin typeface="Times New Roman"/>
                <a:cs typeface="Times New Roman"/>
              </a:rPr>
              <a:t> </a:t>
            </a:r>
            <a:endParaRPr lang="tr-TR" sz="2600">
              <a:latin typeface="Times New Roman"/>
              <a:cs typeface="Times New Roman"/>
            </a:endParaRPr>
          </a:p>
        </p:txBody>
      </p:sp>
      <p:graphicFrame>
        <p:nvGraphicFramePr>
          <p:cNvPr id="11" name="Tablo 5">
            <a:extLst>
              <a:ext uri="{FF2B5EF4-FFF2-40B4-BE49-F238E27FC236}">
                <a16:creationId xmlns:a16="http://schemas.microsoft.com/office/drawing/2014/main" xmlns="" id="{1F612747-2661-4646-9631-42AE4680E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661583"/>
              </p:ext>
            </p:extLst>
          </p:nvPr>
        </p:nvGraphicFramePr>
        <p:xfrm>
          <a:off x="5435910" y="1125354"/>
          <a:ext cx="6386897" cy="4556247"/>
        </p:xfrm>
        <a:graphic>
          <a:graphicData uri="http://schemas.openxmlformats.org/drawingml/2006/table">
            <a:tbl>
              <a:tblPr firstRow="1" firstCol="1" bandRow="1">
                <a:solidFill>
                  <a:schemeClr val="bg1"/>
                </a:solidFill>
                <a:tableStyleId>{5C22544A-7EE6-4342-B048-85BDC9FD1C3A}</a:tableStyleId>
              </a:tblPr>
              <a:tblGrid>
                <a:gridCol w="1336635">
                  <a:extLst>
                    <a:ext uri="{9D8B030D-6E8A-4147-A177-3AD203B41FA5}">
                      <a16:colId xmlns:a16="http://schemas.microsoft.com/office/drawing/2014/main" xmlns="" val="1722536743"/>
                    </a:ext>
                  </a:extLst>
                </a:gridCol>
                <a:gridCol w="2860225">
                  <a:extLst>
                    <a:ext uri="{9D8B030D-6E8A-4147-A177-3AD203B41FA5}">
                      <a16:colId xmlns:a16="http://schemas.microsoft.com/office/drawing/2014/main" xmlns="" val="4057978992"/>
                    </a:ext>
                  </a:extLst>
                </a:gridCol>
                <a:gridCol w="1173127">
                  <a:extLst>
                    <a:ext uri="{9D8B030D-6E8A-4147-A177-3AD203B41FA5}">
                      <a16:colId xmlns:a16="http://schemas.microsoft.com/office/drawing/2014/main" xmlns="" val="1747035476"/>
                    </a:ext>
                  </a:extLst>
                </a:gridCol>
                <a:gridCol w="1016910">
                  <a:extLst>
                    <a:ext uri="{9D8B030D-6E8A-4147-A177-3AD203B41FA5}">
                      <a16:colId xmlns:a16="http://schemas.microsoft.com/office/drawing/2014/main" xmlns="" val="180547556"/>
                    </a:ext>
                  </a:extLst>
                </a:gridCol>
              </a:tblGrid>
              <a:tr h="9497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 grupları</a:t>
                      </a:r>
                      <a:endParaRPr lang="tr-TR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10896" marT="97685" marB="97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0" cap="none" spc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Misafir Olunacak Ülke</a:t>
                      </a:r>
                      <a:endParaRPr lang="tr-TR" sz="1500" b="0" cap="none" spc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10896" marT="97685" marB="97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Hibe </a:t>
                      </a:r>
                      <a:r>
                        <a:rPr lang="tr-TR" sz="1500" b="0" cap="none" spc="0" dirty="0" smtClean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Öğrenim</a:t>
                      </a:r>
                      <a:endParaRPr lang="tr-TR" sz="1500" b="0" cap="none" spc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10896" marT="97685" marB="97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0" cap="none" spc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Aylık Hibe </a:t>
                      </a:r>
                      <a:r>
                        <a:rPr lang="tr-TR" sz="1500" b="1" cap="none" spc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Staj</a:t>
                      </a:r>
                      <a:endParaRPr lang="tr-TR" sz="1500" b="1" cap="none" spc="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10896" marT="97685" marB="97685" anchor="ctr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53113879"/>
                  </a:ext>
                </a:extLst>
              </a:tr>
              <a:tr h="192520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endParaRPr lang="tr-TR" sz="1500" b="1" cap="none" spc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ve 2.</a:t>
                      </a:r>
                    </a:p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Grup </a:t>
                      </a: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Ülkeler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Almanya, Avusturya, Belçika, Danimarka, Finlandiya, Fransa, Güney Kıbrıs, Hollanda, İrlanda, İspanya, İsveç, İtalya, İzlanda, Lihtenştayn, Lüksemburg, Malta, Norveç, Portekiz, Yunanistan</a:t>
                      </a:r>
                      <a:endParaRPr lang="tr-TR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600 €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750 €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844063764"/>
                  </a:ext>
                </a:extLst>
              </a:tr>
              <a:tr h="16813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Grup Ülkeler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Bulgaristan, Çek Cumhuriyeti, Estonya, Hırvatistan, Kuzey Makedonya, Letonya, Litvanya, Macaristan, Polonya, Romanya, Sırbistan, Slovakya, Slovenya, Türkiye</a:t>
                      </a:r>
                      <a:endParaRPr lang="tr-TR" sz="1500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450 €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tr-TR" sz="1500" b="1" cap="none" spc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600 €</a:t>
                      </a:r>
                      <a:endParaRPr lang="tr-TR" sz="1500" b="1" cap="none" spc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26990" marR="81713" marT="97685" marB="97685">
                    <a:lnL w="19050" cap="flat" cmpd="sng" algn="ctr">
                      <a:solidFill>
                        <a:schemeClr val="tx1"/>
                      </a:solidFill>
                      <a:prstDash val="soli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</a:lnR>
                    <a:lnT w="635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3909499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03E8C8A2-D2DA-42F8-84AA-AC5AB4251D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A5D1FE1-4883-49B4-AD3E-D0A3F8DCE1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F829EAE-7CB1-410F-BAF1-55BD6DC249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tr-TR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4EA5F8CE-974F-4443-AB3C-4799C33230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4075D0C-1739-4729-A5C8-5C5707A942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xmlns="" id="{0DFD28A6-39F3-425F-8050-E5BF1B4523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DF8837B-BAE2-489A-8F93-69216307D5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Bir kitabın üzerinde gözlük">
            <a:extLst>
              <a:ext uri="{FF2B5EF4-FFF2-40B4-BE49-F238E27FC236}">
                <a16:creationId xmlns:a16="http://schemas.microsoft.com/office/drawing/2014/main" xmlns="" id="{D99D13F0-4850-28B2-D271-EA1A5F055F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14112" b="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3E00C7E7-42EC-AA23-A0C3-2F73EEBD8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000" b="1" spc="254" dirty="0">
                <a:solidFill>
                  <a:srgbClr val="FFFFFF"/>
                </a:solidFill>
              </a:rPr>
              <a:t>ÖĞRENC</a:t>
            </a:r>
            <a:r>
              <a:rPr lang="tr-TR" sz="5000" b="1" spc="254" dirty="0">
                <a:solidFill>
                  <a:srgbClr val="FFFFFF"/>
                </a:solidFill>
              </a:rPr>
              <a:t>İ</a:t>
            </a:r>
            <a:r>
              <a:rPr lang="en-US" sz="5000" b="1" spc="254" dirty="0">
                <a:solidFill>
                  <a:srgbClr val="FFFFFF"/>
                </a:solidFill>
              </a:rPr>
              <a:t> </a:t>
            </a:r>
            <a:r>
              <a:rPr lang="en-US" sz="5000" b="1" spc="50" dirty="0">
                <a:solidFill>
                  <a:srgbClr val="FFFFFF"/>
                </a:solidFill>
              </a:rPr>
              <a:t>STAJ</a:t>
            </a:r>
            <a:r>
              <a:rPr lang="en-US" sz="5000" b="1" spc="-405" dirty="0">
                <a:solidFill>
                  <a:srgbClr val="FFFFFF"/>
                </a:solidFill>
              </a:rPr>
              <a:t> </a:t>
            </a:r>
            <a:r>
              <a:rPr lang="en-US" sz="5000" b="1" spc="260" dirty="0">
                <a:solidFill>
                  <a:srgbClr val="FFFFFF"/>
                </a:solidFill>
              </a:rPr>
              <a:t>HAREKETL</a:t>
            </a:r>
            <a:r>
              <a:rPr lang="tr-TR" sz="5000" b="1" spc="260" dirty="0">
                <a:solidFill>
                  <a:srgbClr val="FFFFFF"/>
                </a:solidFill>
              </a:rPr>
              <a:t>İLİĞİ</a:t>
            </a:r>
            <a:endParaRPr lang="en-US" sz="5000" b="1" dirty="0">
              <a:solidFill>
                <a:srgbClr val="FFFFFF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CBA6E208-5860-9B22-5C63-84557291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2100">
                <a:solidFill>
                  <a:srgbClr val="FFFFFF"/>
                </a:solidFill>
              </a:rPr>
              <a:t>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xmlns="" id="{B48BEE9B-A2F4-4BF3-9EAD-16E1A7FC2D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53155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xmlns="" id="{5F7DECF7-E4B3-68D5-2A3E-F08927D3FD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087" y="1043677"/>
            <a:ext cx="9601196" cy="1303867"/>
          </a:xfrm>
        </p:spPr>
        <p:txBody>
          <a:bodyPr>
            <a:normAutofit/>
          </a:bodyPr>
          <a:lstStyle/>
          <a:p>
            <a:r>
              <a:rPr lang="tr-TR">
                <a:solidFill>
                  <a:srgbClr val="262626"/>
                </a:solidFill>
              </a:rPr>
              <a:t>Başvuru Süreci</a:t>
            </a:r>
          </a:p>
        </p:txBody>
      </p:sp>
      <p:graphicFrame>
        <p:nvGraphicFramePr>
          <p:cNvPr id="16" name="İçerik Yer Tutucusu 2">
            <a:extLst>
              <a:ext uri="{FF2B5EF4-FFF2-40B4-BE49-F238E27FC236}">
                <a16:creationId xmlns:a16="http://schemas.microsoft.com/office/drawing/2014/main" xmlns="" id="{0694CFA7-3B03-5E51-EA78-24847EDAB0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9128261"/>
              </p:ext>
            </p:extLst>
          </p:nvPr>
        </p:nvGraphicFramePr>
        <p:xfrm>
          <a:off x="1047750" y="2655276"/>
          <a:ext cx="10096499" cy="3419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9195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">
  <a:themeElements>
    <a:clrScheme name="Organik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74</TotalTime>
  <Words>738</Words>
  <Application>Microsoft Office PowerPoint</Application>
  <PresentationFormat>Geniş ekran</PresentationFormat>
  <Paragraphs>98</Paragraphs>
  <Slides>14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Wingdings 2</vt:lpstr>
      <vt:lpstr>Organik</vt:lpstr>
      <vt:lpstr>ERASMUS DEĞİŞİM PROGRAMI ÖĞRENCİ HAREKETLİLİĞİ SÜREÇLERİ </vt:lpstr>
      <vt:lpstr>Öğrenci Öğrenim ve Staj Hareketliliği</vt:lpstr>
      <vt:lpstr>ÖĞRENCİ ÖĞRENİM HAREKETLİLİĞİ</vt:lpstr>
      <vt:lpstr>Öğrenci Öğrenim Hareketliliği</vt:lpstr>
      <vt:lpstr>Öğrenci Öğrenim Hareketliliği</vt:lpstr>
      <vt:lpstr>Öğrenci Öğrenim Hareketliliği</vt:lpstr>
      <vt:lpstr>Öğrenci Öğrenim Hareketliliği</vt:lpstr>
      <vt:lpstr>ÖĞRENCİ STAJ HAREKETLİLİĞİ</vt:lpstr>
      <vt:lpstr>Başvuru Süreci</vt:lpstr>
      <vt:lpstr>Başvuru Süreci </vt:lpstr>
      <vt:lpstr>Seçim Süreci</vt:lpstr>
      <vt:lpstr>Erasmus+ Programı Neler Kazandırır? </vt:lpstr>
      <vt:lpstr>Nerede kalacağım? </vt:lpstr>
      <vt:lpstr>İletişim </vt:lpstr>
    </vt:vector>
  </TitlesOfParts>
  <Company>NouS TncTR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DEĞİŞİM PROGRAMI ÖĞRENCİ HAREKETLİLİĞİ SÜREÇLERİ</dc:title>
  <dc:creator>nurten eser</dc:creator>
  <cp:lastModifiedBy>asus</cp:lastModifiedBy>
  <cp:revision>26</cp:revision>
  <dcterms:created xsi:type="dcterms:W3CDTF">2023-10-13T07:55:44Z</dcterms:created>
  <dcterms:modified xsi:type="dcterms:W3CDTF">2023-10-19T12:53:06Z</dcterms:modified>
</cp:coreProperties>
</file>